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92" r:id="rId2"/>
    <p:sldId id="294" r:id="rId3"/>
    <p:sldId id="295" r:id="rId4"/>
    <p:sldId id="323" r:id="rId5"/>
    <p:sldId id="324" r:id="rId6"/>
    <p:sldId id="325" r:id="rId7"/>
    <p:sldId id="326" r:id="rId8"/>
    <p:sldId id="296" r:id="rId9"/>
    <p:sldId id="327" r:id="rId10"/>
    <p:sldId id="297" r:id="rId11"/>
    <p:sldId id="298" r:id="rId12"/>
    <p:sldId id="299" r:id="rId13"/>
    <p:sldId id="300" r:id="rId14"/>
    <p:sldId id="301" r:id="rId15"/>
    <p:sldId id="302" r:id="rId16"/>
    <p:sldId id="303" r:id="rId17"/>
    <p:sldId id="304" r:id="rId18"/>
    <p:sldId id="305" r:id="rId19"/>
    <p:sldId id="306" r:id="rId20"/>
    <p:sldId id="307" r:id="rId21"/>
    <p:sldId id="308" r:id="rId22"/>
    <p:sldId id="309" r:id="rId23"/>
    <p:sldId id="310" r:id="rId24"/>
    <p:sldId id="311" r:id="rId25"/>
    <p:sldId id="312" r:id="rId26"/>
    <p:sldId id="313" r:id="rId27"/>
    <p:sldId id="314" r:id="rId28"/>
    <p:sldId id="315" r:id="rId29"/>
    <p:sldId id="316" r:id="rId30"/>
    <p:sldId id="317" r:id="rId31"/>
    <p:sldId id="318" r:id="rId32"/>
    <p:sldId id="319" r:id="rId33"/>
    <p:sldId id="320" r:id="rId34"/>
    <p:sldId id="321" r:id="rId35"/>
    <p:sldId id="322" r:id="rId3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CC6600"/>
    <a:srgbClr val="800080"/>
    <a:srgbClr val="0066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9" autoAdjust="0"/>
    <p:restoredTop sz="94563" autoAdjust="0"/>
  </p:normalViewPr>
  <p:slideViewPr>
    <p:cSldViewPr>
      <p:cViewPr varScale="1">
        <p:scale>
          <a:sx n="74" d="100"/>
          <a:sy n="74" d="100"/>
        </p:scale>
        <p:origin x="112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7CA680-E275-48A3-A5C0-F0425EB64982}" type="datetimeFigureOut">
              <a:rPr lang="ru-RU" smtClean="0"/>
              <a:pPr/>
              <a:t>20.04.2020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0DD1D5-96F6-4E97-83BD-899FF4FB7371}"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kk-KZ" dirty="0" smtClean="0"/>
              <a:t>Ағымдақы қаржылық</a:t>
            </a:r>
            <a:endParaRPr lang="en-US" dirty="0"/>
          </a:p>
        </p:txBody>
      </p:sp>
      <p:sp>
        <p:nvSpPr>
          <p:cNvPr id="4" name="Номер слайда 3"/>
          <p:cNvSpPr>
            <a:spLocks noGrp="1"/>
          </p:cNvSpPr>
          <p:nvPr>
            <p:ph type="sldNum" sz="quarter" idx="10"/>
          </p:nvPr>
        </p:nvSpPr>
        <p:spPr/>
        <p:txBody>
          <a:bodyPr/>
          <a:lstStyle/>
          <a:p>
            <a:fld id="{5D648A97-B073-4E41-A311-01FB22CD8816}"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B24532EF-FEDD-4DB5-860F-048828DA5F24}"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15904827-9153-4CC2-9823-13F2E4F320C0}"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50F31F66-3C86-431D-9165-A723A3A357F1}"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ED1E5DF8-8D51-431F-ABB9-06F58F3BBA43}"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A196EADF-2B35-43DA-8B51-1164E3F2F849}"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8D0CAD4D-0C76-4995-ACE7-72ED26722A90}"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06DD2F60-9A80-4D13-AB33-95CC37F3A182}"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E6359E21-F7B1-4F5D-BE2D-66905351977B}"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6783D26D-83EE-4D4F-BDF9-181381C99D92}"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D2070436-BDA0-47A3-B10E-1B16289E9C0B}"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46DF0174-1FB9-4543-866B-D06D221AE16F}"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B6C2646E-9984-4479-A56A-E6D11DCA3024}"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a:ln/>
        </p:spPr>
        <p:txBody>
          <a:bodyPr/>
          <a:lstStyle>
            <a:lvl1pPr>
              <a:defRPr/>
            </a:lvl1pPr>
          </a:lstStyle>
          <a:p>
            <a:pPr>
              <a:defRPr/>
            </a:pPr>
            <a:endParaRPr lang="ru-RU"/>
          </a:p>
        </p:txBody>
      </p:sp>
      <p:sp>
        <p:nvSpPr>
          <p:cNvPr id="7" name="Rectangle 5"/>
          <p:cNvSpPr>
            <a:spLocks noGrp="1" noChangeArrowheads="1"/>
          </p:cNvSpPr>
          <p:nvPr>
            <p:ph type="ftr" sz="quarter" idx="11"/>
          </p:nvPr>
        </p:nvSpPr>
        <p:spPr>
          <a:ln/>
        </p:spPr>
        <p:txBody>
          <a:bodyPr/>
          <a:lstStyle>
            <a:lvl1pPr>
              <a:defRPr/>
            </a:lvl1pPr>
          </a:lstStyle>
          <a:p>
            <a:pPr>
              <a:defRPr/>
            </a:pPr>
            <a:endParaRPr lang="ru-RU"/>
          </a:p>
        </p:txBody>
      </p:sp>
      <p:sp>
        <p:nvSpPr>
          <p:cNvPr id="8" name="Rectangle 6"/>
          <p:cNvSpPr>
            <a:spLocks noGrp="1" noChangeArrowheads="1"/>
          </p:cNvSpPr>
          <p:nvPr>
            <p:ph type="sldNum" sz="quarter" idx="12"/>
          </p:nvPr>
        </p:nvSpPr>
        <p:spPr>
          <a:ln/>
        </p:spPr>
        <p:txBody>
          <a:bodyPr/>
          <a:lstStyle>
            <a:lvl1pPr>
              <a:defRPr/>
            </a:lvl1pPr>
          </a:lstStyle>
          <a:p>
            <a:pPr>
              <a:defRPr/>
            </a:pPr>
            <a:fld id="{E7AEC045-B41D-44CD-868D-59338715419E}"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223C9ACB-7872-47F0-9E8D-1AFEFAE91FBE}"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alpha val="85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20066AB4-6373-47C9-996D-E5766B31284B}"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2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Lst>
      </p:bldP>
    </p:bldLst>
  </p:timing>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Verdana" pitchFamily="34" charset="0"/>
        </a:defRPr>
      </a:lvl2pPr>
      <a:lvl3pPr algn="ctr" rtl="0" eaLnBrk="0" fontAlgn="base" hangingPunct="0">
        <a:spcBef>
          <a:spcPct val="0"/>
        </a:spcBef>
        <a:spcAft>
          <a:spcPct val="0"/>
        </a:spcAft>
        <a:defRPr sz="4400">
          <a:solidFill>
            <a:schemeClr val="tx2"/>
          </a:solidFill>
          <a:latin typeface="Verdana" pitchFamily="34" charset="0"/>
        </a:defRPr>
      </a:lvl3pPr>
      <a:lvl4pPr algn="ctr" rtl="0" eaLnBrk="0" fontAlgn="base" hangingPunct="0">
        <a:spcBef>
          <a:spcPct val="0"/>
        </a:spcBef>
        <a:spcAft>
          <a:spcPct val="0"/>
        </a:spcAft>
        <a:defRPr sz="4400">
          <a:solidFill>
            <a:schemeClr val="tx2"/>
          </a:solidFill>
          <a:latin typeface="Verdana" pitchFamily="34" charset="0"/>
        </a:defRPr>
      </a:lvl4pPr>
      <a:lvl5pPr algn="ctr" rtl="0" eaLnBrk="0" fontAlgn="base" hangingPunct="0">
        <a:spcBef>
          <a:spcPct val="0"/>
        </a:spcBef>
        <a:spcAft>
          <a:spcPct val="0"/>
        </a:spcAft>
        <a:defRPr sz="4400">
          <a:solidFill>
            <a:schemeClr val="tx2"/>
          </a:solidFill>
          <a:latin typeface="Verdana" pitchFamily="34" charset="0"/>
        </a:defRPr>
      </a:lvl5pPr>
      <a:lvl6pPr marL="457200" algn="ctr" rtl="0" fontAlgn="base">
        <a:spcBef>
          <a:spcPct val="0"/>
        </a:spcBef>
        <a:spcAft>
          <a:spcPct val="0"/>
        </a:spcAft>
        <a:defRPr sz="4400">
          <a:solidFill>
            <a:schemeClr val="tx2"/>
          </a:solidFill>
          <a:latin typeface="Verdana" pitchFamily="34" charset="0"/>
        </a:defRPr>
      </a:lvl6pPr>
      <a:lvl7pPr marL="914400" algn="ctr" rtl="0" fontAlgn="base">
        <a:spcBef>
          <a:spcPct val="0"/>
        </a:spcBef>
        <a:spcAft>
          <a:spcPct val="0"/>
        </a:spcAft>
        <a:defRPr sz="4400">
          <a:solidFill>
            <a:schemeClr val="tx2"/>
          </a:solidFill>
          <a:latin typeface="Verdana" pitchFamily="34" charset="0"/>
        </a:defRPr>
      </a:lvl7pPr>
      <a:lvl8pPr marL="1371600" algn="ctr" rtl="0" fontAlgn="base">
        <a:spcBef>
          <a:spcPct val="0"/>
        </a:spcBef>
        <a:spcAft>
          <a:spcPct val="0"/>
        </a:spcAft>
        <a:defRPr sz="4400">
          <a:solidFill>
            <a:schemeClr val="tx2"/>
          </a:solidFill>
          <a:latin typeface="Verdana" pitchFamily="34" charset="0"/>
        </a:defRPr>
      </a:lvl8pPr>
      <a:lvl9pPr marL="1828800" algn="ctr" rtl="0" fontAlgn="base">
        <a:spcBef>
          <a:spcPct val="0"/>
        </a:spcBef>
        <a:spcAft>
          <a:spcPct val="0"/>
        </a:spcAft>
        <a:defRPr sz="4400">
          <a:solidFill>
            <a:schemeClr val="tx2"/>
          </a:solidFill>
          <a:latin typeface="Verdan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a:xfrm>
            <a:off x="468313" y="1268760"/>
            <a:ext cx="8229600" cy="3960464"/>
          </a:xfrm>
        </p:spPr>
        <p:txBody>
          <a:bodyPr/>
          <a:lstStyle/>
          <a:p>
            <a:pPr marL="0" indent="0" algn="ctr" eaLnBrk="1" hangingPunct="1">
              <a:lnSpc>
                <a:spcPct val="90000"/>
              </a:lnSpc>
              <a:buFontTx/>
              <a:buNone/>
            </a:pPr>
            <a:r>
              <a:rPr lang="ru-RU" sz="4400" b="1" dirty="0" smtClean="0"/>
              <a:t>Т</a:t>
            </a:r>
            <a:r>
              <a:rPr lang="kk-KZ" sz="4400" b="1" dirty="0" smtClean="0"/>
              <a:t>ақырып </a:t>
            </a:r>
            <a:r>
              <a:rPr lang="kk-KZ" sz="4400" b="1" dirty="0" smtClean="0"/>
              <a:t>1</a:t>
            </a:r>
            <a:r>
              <a:rPr lang="ru-RU" sz="4400" b="1" dirty="0" smtClean="0"/>
              <a:t>3. </a:t>
            </a:r>
            <a:r>
              <a:rPr lang="kk-KZ" b="1" dirty="0"/>
              <a:t>Айналым активтері мен қысқамерзімді міндеттемелерді басқару. Кәсіпорынның айналым активтерінің құрамы және оларды қаржылық басқарудың ерекшеліктері</a:t>
            </a:r>
            <a:endParaRPr lang="ru-RU" sz="4400" b="1" dirty="0" smtClean="0"/>
          </a:p>
        </p:txBody>
      </p:sp>
      <p:sp>
        <p:nvSpPr>
          <p:cNvPr id="3" name="Номер слайда 2"/>
          <p:cNvSpPr>
            <a:spLocks noGrp="1"/>
          </p:cNvSpPr>
          <p:nvPr>
            <p:ph type="sldNum" sz="quarter" idx="12"/>
          </p:nvPr>
        </p:nvSpPr>
        <p:spPr/>
        <p:txBody>
          <a:bodyPr/>
          <a:lstStyle/>
          <a:p>
            <a:pPr>
              <a:defRPr/>
            </a:pPr>
            <a:fld id="{15904827-9153-4CC2-9823-13F2E4F320C0}" type="slidenum">
              <a:rPr lang="ru-RU" smtClean="0"/>
              <a:pPr>
                <a:defRPr/>
              </a:pPr>
              <a:t>1</a:t>
            </a:fld>
            <a:endParaRPr lang="ru-RU"/>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latin typeface="Times New Roman" pitchFamily="18" charset="0"/>
                <a:cs typeface="Times New Roman" pitchFamily="18" charset="0"/>
              </a:rPr>
              <a:t>Сұрақтар:</a:t>
            </a:r>
            <a:endParaRPr lang="en-US"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2</a:t>
            </a:fld>
            <a:endParaRPr lang="ru-RU"/>
          </a:p>
        </p:txBody>
      </p:sp>
      <p:sp>
        <p:nvSpPr>
          <p:cNvPr id="6" name="Прямоугольник 5"/>
          <p:cNvSpPr/>
          <p:nvPr/>
        </p:nvSpPr>
        <p:spPr>
          <a:xfrm>
            <a:off x="755576" y="1556792"/>
            <a:ext cx="7382555" cy="2554545"/>
          </a:xfrm>
          <a:prstGeom prst="rect">
            <a:avLst/>
          </a:prstGeom>
        </p:spPr>
        <p:txBody>
          <a:bodyPr wrap="square">
            <a:spAutoFit/>
          </a:bodyPr>
          <a:lstStyle/>
          <a:p>
            <a:pPr indent="342900" algn="just">
              <a:spcAft>
                <a:spcPts val="0"/>
              </a:spcAft>
            </a:pPr>
            <a:r>
              <a:rPr lang="kk-KZ" sz="3200" dirty="0">
                <a:latin typeface="Times New Roman" panose="02020603050405020304" pitchFamily="18" charset="0"/>
                <a:ea typeface="Times New Roman" panose="02020603050405020304" pitchFamily="18" charset="0"/>
              </a:rPr>
              <a:t>13.1 Айналым активтерінің жіктелуі. </a:t>
            </a:r>
            <a:endParaRPr lang="ru-RU" sz="3200" dirty="0">
              <a:latin typeface="Times New Roman" panose="02020603050405020304" pitchFamily="18" charset="0"/>
              <a:ea typeface="Times New Roman" panose="02020603050405020304" pitchFamily="18" charset="0"/>
            </a:endParaRPr>
          </a:p>
          <a:p>
            <a:pPr indent="342900" algn="just">
              <a:spcAft>
                <a:spcPts val="0"/>
              </a:spcAft>
            </a:pPr>
            <a:r>
              <a:rPr lang="kk-KZ" sz="3200" dirty="0">
                <a:latin typeface="Times New Roman" panose="02020603050405020304" pitchFamily="18" charset="0"/>
                <a:ea typeface="Times New Roman" panose="02020603050405020304" pitchFamily="18" charset="0"/>
              </a:rPr>
              <a:t>13.2 Айналым активтерін басқару кезеңдері</a:t>
            </a:r>
            <a:endParaRPr lang="ru-RU" sz="3200" dirty="0">
              <a:latin typeface="Times New Roman" panose="02020603050405020304" pitchFamily="18" charset="0"/>
              <a:ea typeface="Times New Roman" panose="02020603050405020304" pitchFamily="18" charset="0"/>
            </a:endParaRPr>
          </a:p>
          <a:p>
            <a:pPr indent="342900" algn="just">
              <a:spcAft>
                <a:spcPts val="0"/>
              </a:spcAft>
            </a:pPr>
            <a:r>
              <a:rPr lang="kk-KZ" sz="3200" dirty="0">
                <a:latin typeface="Times New Roman" panose="02020603050405020304" pitchFamily="18" charset="0"/>
                <a:ea typeface="Times New Roman" panose="02020603050405020304" pitchFamily="18" charset="0"/>
              </a:rPr>
              <a:t>13.3 Айналым активтерін қалыптастыру саясатының  тәсілдері  </a:t>
            </a:r>
            <a:endParaRPr lang="ru-RU" sz="3200" dirty="0">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latin typeface="Times New Roman" pitchFamily="18" charset="0"/>
                <a:cs typeface="Times New Roman" pitchFamily="18" charset="0"/>
              </a:rPr>
              <a:t>Әдебиеттер тізімі</a:t>
            </a:r>
            <a:endParaRPr lang="en-US"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r>
              <a:rPr lang="ru-RU" dirty="0" err="1" smtClean="0">
                <a:latin typeface="Times New Roman" pitchFamily="18" charset="0"/>
                <a:cs typeface="Times New Roman" pitchFamily="18" charset="0"/>
              </a:rPr>
              <a:t>Бригхем</a:t>
            </a:r>
            <a:r>
              <a:rPr lang="ru-RU" dirty="0" smtClean="0">
                <a:latin typeface="Times New Roman" pitchFamily="18" charset="0"/>
                <a:cs typeface="Times New Roman" pitchFamily="18" charset="0"/>
              </a:rPr>
              <a:t> Ю., </a:t>
            </a:r>
            <a:r>
              <a:rPr lang="ru-RU" dirty="0" err="1" smtClean="0">
                <a:latin typeface="Times New Roman" pitchFamily="18" charset="0"/>
                <a:cs typeface="Times New Roman" pitchFamily="18" charset="0"/>
              </a:rPr>
              <a:t>Гапенски</a:t>
            </a:r>
            <a:r>
              <a:rPr lang="ru-RU" dirty="0" smtClean="0">
                <a:latin typeface="Times New Roman" pitchFamily="18" charset="0"/>
                <a:cs typeface="Times New Roman" pitchFamily="18" charset="0"/>
              </a:rPr>
              <a:t> Л. Финансовый менеджмент. Том 2, глава 20.</a:t>
            </a:r>
          </a:p>
          <a:p>
            <a:r>
              <a:rPr lang="ru-RU" dirty="0" smtClean="0">
                <a:latin typeface="Times New Roman" pitchFamily="18" charset="0"/>
                <a:cs typeface="Times New Roman" pitchFamily="18" charset="0"/>
              </a:rPr>
              <a:t>Ван Хорн. Основы финансового менеджмента. Главы 8, 11.</a:t>
            </a:r>
          </a:p>
          <a:p>
            <a:r>
              <a:rPr lang="ru-RU" dirty="0" err="1">
                <a:latin typeface="Times New Roman" panose="02020603050405020304" pitchFamily="18" charset="0"/>
                <a:cs typeface="Times New Roman" panose="02020603050405020304" pitchFamily="18" charset="0"/>
              </a:rPr>
              <a:t>Есенгельдин</a:t>
            </a:r>
            <a:r>
              <a:rPr lang="ru-RU" dirty="0">
                <a:latin typeface="Times New Roman" panose="02020603050405020304" pitchFamily="18" charset="0"/>
                <a:cs typeface="Times New Roman" panose="02020603050405020304" pitchFamily="18" charset="0"/>
              </a:rPr>
              <a:t> Б.С. </a:t>
            </a:r>
            <a:r>
              <a:rPr lang="ru-RU" dirty="0" err="1">
                <a:latin typeface="Times New Roman" panose="02020603050405020304" pitchFamily="18" charset="0"/>
                <a:cs typeface="Times New Roman" panose="02020603050405020304" pitchFamily="18" charset="0"/>
              </a:rPr>
              <a:t>Қаржылық</a:t>
            </a:r>
            <a:r>
              <a:rPr lang="ru-RU" dirty="0">
                <a:latin typeface="Times New Roman" panose="02020603050405020304" pitchFamily="18" charset="0"/>
                <a:cs typeface="Times New Roman" panose="02020603050405020304" pitchFamily="18" charset="0"/>
              </a:rPr>
              <a:t> менеджмент. - Алматы: ЖШС РПБК «</a:t>
            </a:r>
            <a:r>
              <a:rPr lang="ru-RU" dirty="0" err="1">
                <a:latin typeface="Times New Roman" panose="02020603050405020304" pitchFamily="18" charset="0"/>
                <a:cs typeface="Times New Roman" panose="02020603050405020304" pitchFamily="18" charset="0"/>
              </a:rPr>
              <a:t>Дәуір</a:t>
            </a:r>
            <a:r>
              <a:rPr lang="ru-RU" dirty="0">
                <a:latin typeface="Times New Roman" panose="02020603050405020304" pitchFamily="18" charset="0"/>
                <a:cs typeface="Times New Roman" panose="02020603050405020304" pitchFamily="18" charset="0"/>
              </a:rPr>
              <a:t>», 2011. - 286 б</a:t>
            </a:r>
            <a:r>
              <a:rPr lang="ru-RU" dirty="0" smtClean="0"/>
              <a:t>.</a:t>
            </a:r>
            <a:r>
              <a:rPr lang="ru-RU" dirty="0" smtClean="0">
                <a:latin typeface="Times New Roman" pitchFamily="18" charset="0"/>
                <a:cs typeface="Times New Roman" pitchFamily="18" charset="0"/>
              </a:rPr>
              <a:t> 15 </a:t>
            </a:r>
            <a:r>
              <a:rPr lang="ru-RU" dirty="0" err="1" smtClean="0">
                <a:latin typeface="Times New Roman" pitchFamily="18" charset="0"/>
                <a:cs typeface="Times New Roman" pitchFamily="18" charset="0"/>
              </a:rPr>
              <a:t>Тарау</a:t>
            </a:r>
            <a:r>
              <a:rPr lang="ru-RU"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3</a:t>
            </a:fld>
            <a:endParaRPr 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4</a:t>
            </a:fld>
            <a:endParaRPr lang="ru-RU"/>
          </a:p>
        </p:txBody>
      </p:sp>
      <p:sp>
        <p:nvSpPr>
          <p:cNvPr id="7" name="Прямоугольник 6"/>
          <p:cNvSpPr/>
          <p:nvPr/>
        </p:nvSpPr>
        <p:spPr>
          <a:xfrm>
            <a:off x="827584" y="389374"/>
            <a:ext cx="7632848" cy="6093976"/>
          </a:xfrm>
          <a:prstGeom prst="rect">
            <a:avLst/>
          </a:prstGeom>
        </p:spPr>
        <p:txBody>
          <a:bodyPr wrap="square">
            <a:spAutoFit/>
          </a:bodyPr>
          <a:lstStyle/>
          <a:p>
            <a:pPr indent="288290" algn="just">
              <a:spcAft>
                <a:spcPts val="0"/>
              </a:spcAft>
            </a:pPr>
            <a:r>
              <a:rPr lang="kk-KZ" sz="2600" b="1" dirty="0">
                <a:solidFill>
                  <a:srgbClr val="FF0000"/>
                </a:solidFill>
                <a:latin typeface="Times New Roman" panose="02020603050405020304" pitchFamily="18" charset="0"/>
                <a:ea typeface="Times New Roman" panose="02020603050405020304" pitchFamily="18" charset="0"/>
              </a:rPr>
              <a:t>Айналым құралдары</a:t>
            </a:r>
            <a:r>
              <a:rPr lang="kk-KZ" sz="2600" dirty="0">
                <a:latin typeface="Times New Roman" panose="02020603050405020304" pitchFamily="18" charset="0"/>
                <a:ea typeface="Times New Roman" panose="02020603050405020304" pitchFamily="18" charset="0"/>
              </a:rPr>
              <a:t> (синонимдері: айналым капиталы, айналым активтері) – бұл ағымдағы қызметті қамтамасыз ету үшін нақты бір тұрақты уақыт ішінде жаңартылатын кәсіпорын активтері, яғни бір жыл ішінде немесе бір өндірістік цикл ішінде ең кемі бір рет айналымға түсетін салымдар. </a:t>
            </a:r>
            <a:endParaRPr lang="kk-KZ" sz="2600" dirty="0" smtClean="0">
              <a:latin typeface="Times New Roman" panose="02020603050405020304" pitchFamily="18" charset="0"/>
              <a:ea typeface="Times New Roman" panose="02020603050405020304" pitchFamily="18" charset="0"/>
            </a:endParaRPr>
          </a:p>
          <a:p>
            <a:pPr indent="288290" algn="just">
              <a:spcAft>
                <a:spcPts val="0"/>
              </a:spcAft>
            </a:pPr>
            <a:endParaRPr lang="ru-RU" sz="2600" dirty="0">
              <a:latin typeface="Times New Roman" panose="02020603050405020304" pitchFamily="18" charset="0"/>
              <a:ea typeface="Times New Roman" panose="02020603050405020304" pitchFamily="18" charset="0"/>
            </a:endParaRPr>
          </a:p>
          <a:p>
            <a:pPr indent="288290" algn="just">
              <a:spcAft>
                <a:spcPts val="0"/>
              </a:spcAft>
            </a:pPr>
            <a:r>
              <a:rPr lang="kk-KZ" sz="2600" b="1" dirty="0">
                <a:solidFill>
                  <a:srgbClr val="FF0000"/>
                </a:solidFill>
                <a:latin typeface="Times New Roman" panose="02020603050405020304" pitchFamily="18" charset="0"/>
                <a:ea typeface="Times New Roman" panose="02020603050405020304" pitchFamily="18" charset="0"/>
              </a:rPr>
              <a:t>Айналым капиталы дегеніміз </a:t>
            </a:r>
            <a:r>
              <a:rPr lang="kk-KZ" sz="2600" dirty="0">
                <a:latin typeface="Times New Roman" panose="02020603050405020304" pitchFamily="18" charset="0"/>
                <a:ea typeface="Times New Roman" panose="02020603050405020304" pitchFamily="18" charset="0"/>
              </a:rPr>
              <a:t>– ақшалай активтер және кәсіпорынның активтерінің (мүліктерінің) элементтерінің ақшалай түрде авансталған құны олар бір өндірістік  коммерциялық цикл кезеңінде өзінің түрін толығымен өзгертеді,  оның мақсаты – өндіріс үдерісінің үзіліссіздігін және өнімді өткізуді қамтамасыз ету.  </a:t>
            </a:r>
            <a:endParaRPr lang="ru-RU" sz="2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49814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5</a:t>
            </a:fld>
            <a:endParaRPr lang="ru-RU"/>
          </a:p>
        </p:txBody>
      </p:sp>
      <p:sp>
        <p:nvSpPr>
          <p:cNvPr id="2" name="Прямоугольник 1"/>
          <p:cNvSpPr/>
          <p:nvPr/>
        </p:nvSpPr>
        <p:spPr>
          <a:xfrm>
            <a:off x="611560" y="260648"/>
            <a:ext cx="7848872" cy="6124754"/>
          </a:xfrm>
          <a:prstGeom prst="rect">
            <a:avLst/>
          </a:prstGeom>
        </p:spPr>
        <p:txBody>
          <a:bodyPr wrap="square">
            <a:spAutoFit/>
          </a:bodyPr>
          <a:lstStyle/>
          <a:p>
            <a:pPr indent="288290" algn="just">
              <a:spcAft>
                <a:spcPts val="0"/>
              </a:spcAft>
            </a:pPr>
            <a:r>
              <a:rPr lang="kk-KZ" sz="2800" b="1" dirty="0">
                <a:solidFill>
                  <a:srgbClr val="FF0000"/>
                </a:solidFill>
                <a:latin typeface="Times New Roman" panose="02020603050405020304" pitchFamily="18" charset="0"/>
                <a:ea typeface="Times New Roman" panose="02020603050405020304" pitchFamily="18" charset="0"/>
              </a:rPr>
              <a:t>Айналым құралдары</a:t>
            </a:r>
            <a:r>
              <a:rPr lang="kk-KZ" sz="2800" dirty="0">
                <a:latin typeface="Times New Roman" panose="02020603050405020304" pitchFamily="18" charset="0"/>
                <a:ea typeface="Times New Roman" panose="02020603050405020304" pitchFamily="18" charset="0"/>
              </a:rPr>
              <a:t> – бұл айналым активтері ретінде авансталған ақша қаражаттары, олар бір жыл ішінде немесе бір өндірістік цикл ішінде бірнеше рет айналымға түседі. Айналым активтері екі түрлі экономикалық табиғатқа ие. Бір жағынан, олар кәсіпорын мүлкінің бір бөлшегі ретінде көрініс береді, бұл бөлшектер аяқталмаған есеп айырысуда, ақша қаражатының қалдықтарында және қаржылық салымдарда материалдық-өндірістік запас түрінде көрінеді. Екінші жағынан бұл - айналым активтерге авансталған және кәсіпорындағы ұдайы өндіріс үдерісінің үздіксіздігін қамтамасыз ететін капиталдың бөлшегі.</a:t>
            </a:r>
            <a:endParaRPr lang="ru-RU"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47980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6</a:t>
            </a:fld>
            <a:endParaRPr lang="ru-RU"/>
          </a:p>
        </p:txBody>
      </p:sp>
      <p:sp>
        <p:nvSpPr>
          <p:cNvPr id="5" name="Прямоугольник 4"/>
          <p:cNvSpPr/>
          <p:nvPr/>
        </p:nvSpPr>
        <p:spPr>
          <a:xfrm>
            <a:off x="539552" y="322548"/>
            <a:ext cx="7920880" cy="6370975"/>
          </a:xfrm>
          <a:prstGeom prst="rect">
            <a:avLst/>
          </a:prstGeom>
        </p:spPr>
        <p:txBody>
          <a:bodyPr wrap="square">
            <a:spAutoFit/>
          </a:bodyPr>
          <a:lstStyle/>
          <a:p>
            <a:pPr indent="288290" algn="just">
              <a:spcAft>
                <a:spcPts val="0"/>
              </a:spcAft>
            </a:pPr>
            <a:r>
              <a:rPr lang="kk-KZ" sz="2400" dirty="0">
                <a:latin typeface="Times New Roman" panose="02020603050405020304" pitchFamily="18" charset="0"/>
                <a:ea typeface="Times New Roman" panose="02020603050405020304" pitchFamily="18" charset="0"/>
              </a:rPr>
              <a:t>Авансталған капиталдың бөлшегі ретінде көрінетін </a:t>
            </a:r>
            <a:r>
              <a:rPr lang="kk-KZ" sz="2400" b="1" dirty="0">
                <a:solidFill>
                  <a:srgbClr val="FF0000"/>
                </a:solidFill>
                <a:latin typeface="Times New Roman" panose="02020603050405020304" pitchFamily="18" charset="0"/>
                <a:ea typeface="Times New Roman" panose="02020603050405020304" pitchFamily="18" charset="0"/>
              </a:rPr>
              <a:t>айналым активтері </a:t>
            </a:r>
            <a:r>
              <a:rPr lang="kk-KZ" sz="2400" dirty="0">
                <a:latin typeface="Times New Roman" panose="02020603050405020304" pitchFamily="18" charset="0"/>
                <a:ea typeface="Times New Roman" panose="02020603050405020304" pitchFamily="18" charset="0"/>
              </a:rPr>
              <a:t>үшін келесі қасиеттер тән:</a:t>
            </a:r>
            <a:endParaRPr lang="ru-RU" sz="2400" dirty="0">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766445" algn="l"/>
              </a:tabLst>
            </a:pPr>
            <a:r>
              <a:rPr lang="kk-KZ" sz="2400" dirty="0">
                <a:latin typeface="Times New Roman" panose="02020603050405020304" pitchFamily="18" charset="0"/>
                <a:ea typeface="Times New Roman" panose="02020603050405020304" pitchFamily="18" charset="0"/>
              </a:rPr>
              <a:t>олар алдын ала салынып, кіріске ие болғанға дейін авансталуы керек (өнімді, тауарды, жұмысты және қызметті сатудан түскен түсім);</a:t>
            </a:r>
            <a:endParaRPr lang="ru-RU" sz="2400" dirty="0">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766445" algn="l"/>
              </a:tabLst>
            </a:pPr>
            <a:r>
              <a:rPr lang="kk-KZ" sz="2400" dirty="0">
                <a:latin typeface="Times New Roman" panose="02020603050405020304" pitchFamily="18" charset="0"/>
                <a:ea typeface="Times New Roman" panose="02020603050405020304" pitchFamily="18" charset="0"/>
              </a:rPr>
              <a:t>айрықша өтімді ресурстар ретінде айналым қаражаттар жұмсалмауы және тұтынылмауы керек, бірақ олар шаруашылық айналымында жаңартылып отырылуы </a:t>
            </a:r>
            <a:r>
              <a:rPr lang="kk-KZ" sz="2400" dirty="0" smtClean="0">
                <a:latin typeface="Times New Roman" panose="02020603050405020304" pitchFamily="18" charset="0"/>
                <a:ea typeface="Times New Roman" panose="02020603050405020304" pitchFamily="18" charset="0"/>
              </a:rPr>
              <a:t>керек;</a:t>
            </a:r>
          </a:p>
          <a:p>
            <a:pPr marL="342900" lvl="0" indent="-342900" algn="just">
              <a:spcAft>
                <a:spcPts val="0"/>
              </a:spcAft>
              <a:buFont typeface="Symbol" panose="05050102010706020507" pitchFamily="18" charset="2"/>
              <a:buChar char=""/>
              <a:tabLst>
                <a:tab pos="766445" algn="l"/>
              </a:tabLst>
            </a:pPr>
            <a:r>
              <a:rPr lang="kk-KZ" sz="2400" dirty="0" smtClean="0">
                <a:latin typeface="Times New Roman" panose="02020603050405020304" pitchFamily="18" charset="0"/>
                <a:ea typeface="Times New Roman" panose="02020603050405020304" pitchFamily="18" charset="0"/>
              </a:rPr>
              <a:t>айналым </a:t>
            </a:r>
            <a:r>
              <a:rPr lang="kk-KZ" sz="2400" dirty="0">
                <a:latin typeface="Times New Roman" panose="02020603050405020304" pitchFamily="18" charset="0"/>
                <a:ea typeface="Times New Roman" panose="02020603050405020304" pitchFamily="18" charset="0"/>
              </a:rPr>
              <a:t>қаражаттарындағы абсолютті қажеттілік шаруашылық қызметінің көлеміне, жабдықтау және өтім шарттарына байланысты болады және осы жолмен реттелуі керек. Олардың жетіспеушілігінде немесе пайдалануда тиімсіз болған жағдайда, кәсіпорынның қаржылық жағдайы төмендейді, бұл оның төлем қабілетінен көрінеді және соңында төлеуге шамасы келмейтін деңгейге жетеді (банкротқа ұшырайды). </a:t>
            </a:r>
            <a:endParaRPr lang="ru-RU" sz="2400" dirty="0"/>
          </a:p>
        </p:txBody>
      </p:sp>
    </p:spTree>
    <p:extLst>
      <p:ext uri="{BB962C8B-B14F-4D97-AF65-F5344CB8AC3E}">
        <p14:creationId xmlns:p14="http://schemas.microsoft.com/office/powerpoint/2010/main" val="832701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7</a:t>
            </a:fld>
            <a:endParaRPr lang="ru-RU"/>
          </a:p>
        </p:txBody>
      </p:sp>
      <p:sp>
        <p:nvSpPr>
          <p:cNvPr id="2" name="Прямоугольник 1"/>
          <p:cNvSpPr/>
          <p:nvPr/>
        </p:nvSpPr>
        <p:spPr>
          <a:xfrm>
            <a:off x="468569" y="260648"/>
            <a:ext cx="8208912" cy="2308324"/>
          </a:xfrm>
          <a:prstGeom prst="rect">
            <a:avLst/>
          </a:prstGeom>
        </p:spPr>
        <p:txBody>
          <a:bodyPr wrap="square">
            <a:spAutoFit/>
          </a:bodyPr>
          <a:lstStyle/>
          <a:p>
            <a:pPr indent="288290" algn="just">
              <a:spcAft>
                <a:spcPts val="0"/>
              </a:spcAft>
            </a:pPr>
            <a:r>
              <a:rPr lang="kk-KZ" sz="2400" dirty="0">
                <a:latin typeface="Times New Roman" panose="02020603050405020304" pitchFamily="18" charset="0"/>
                <a:ea typeface="Times New Roman" panose="02020603050405020304" pitchFamily="18" charset="0"/>
              </a:rPr>
              <a:t>Айналым активтері айналымының толық циклы кәсіпорын қаражаты қозғалысының уақытын сипаттайды және өнімді өндіру мен сату жылдамдығына байланысты болады. Кәсіпорындағы айналым активтері қозғалысының формуласы төмендегідей:</a:t>
            </a:r>
            <a:endParaRPr lang="ru-RU" sz="2400" dirty="0">
              <a:latin typeface="Times New Roman" panose="02020603050405020304" pitchFamily="18" charset="0"/>
              <a:ea typeface="Times New Roman" panose="02020603050405020304" pitchFamily="18" charset="0"/>
            </a:endParaRPr>
          </a:p>
          <a:p>
            <a:pPr indent="447675" algn="ctr">
              <a:spcAft>
                <a:spcPts val="0"/>
              </a:spcAft>
            </a:pPr>
            <a:r>
              <a:rPr lang="kk-KZ" sz="2400" b="1" dirty="0" smtClean="0">
                <a:solidFill>
                  <a:srgbClr val="FF0000"/>
                </a:solidFill>
                <a:latin typeface="Times New Roman" panose="02020603050405020304" pitchFamily="18" charset="0"/>
                <a:ea typeface="Times New Roman" panose="02020603050405020304" pitchFamily="18" charset="0"/>
              </a:rPr>
              <a:t>А</a:t>
            </a:r>
            <a:r>
              <a:rPr lang="kk-KZ" sz="2400" b="1" dirty="0">
                <a:solidFill>
                  <a:srgbClr val="FF0000"/>
                </a:solidFill>
                <a:latin typeface="Times New Roman" panose="02020603050405020304" pitchFamily="18" charset="0"/>
                <a:ea typeface="Times New Roman" panose="02020603050405020304" pitchFamily="18" charset="0"/>
              </a:rPr>
              <a:t>→МӨЗ→АӨ→ДӨ→А'</a:t>
            </a:r>
            <a:r>
              <a:rPr lang="kk-KZ" sz="2400" b="1" dirty="0">
                <a:latin typeface="Times New Roman" panose="02020603050405020304" pitchFamily="18" charset="0"/>
                <a:ea typeface="Times New Roman" panose="02020603050405020304" pitchFamily="18" charset="0"/>
              </a:rPr>
              <a:t>:</a:t>
            </a:r>
            <a:endParaRPr lang="ru-RU" sz="24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611560" y="2549290"/>
            <a:ext cx="7488832" cy="4093428"/>
          </a:xfrm>
          <a:prstGeom prst="rect">
            <a:avLst/>
          </a:prstGeom>
        </p:spPr>
        <p:txBody>
          <a:bodyPr wrap="square">
            <a:spAutoFit/>
          </a:bodyPr>
          <a:lstStyle/>
          <a:p>
            <a:pPr indent="288290" algn="just">
              <a:spcAft>
                <a:spcPts val="0"/>
              </a:spcAft>
            </a:pPr>
            <a:r>
              <a:rPr lang="kk-KZ" sz="2000" dirty="0">
                <a:latin typeface="Times New Roman" panose="02020603050405020304" pitchFamily="18" charset="0"/>
                <a:ea typeface="Times New Roman" panose="02020603050405020304" pitchFamily="18" charset="0"/>
              </a:rPr>
              <a:t>мұндағы, А – айналым активтерге авансталған ақша қаражаты;</a:t>
            </a:r>
            <a:endParaRPr lang="ru-RU" sz="2000" dirty="0">
              <a:latin typeface="Times New Roman" panose="02020603050405020304" pitchFamily="18" charset="0"/>
              <a:ea typeface="Times New Roman" panose="02020603050405020304" pitchFamily="18" charset="0"/>
            </a:endParaRPr>
          </a:p>
          <a:p>
            <a:pPr indent="288290" algn="just">
              <a:spcAft>
                <a:spcPts val="0"/>
              </a:spcAft>
            </a:pPr>
            <a:r>
              <a:rPr lang="kk-KZ" sz="2000" dirty="0">
                <a:latin typeface="Times New Roman" panose="02020603050405020304" pitchFamily="18" charset="0"/>
                <a:ea typeface="Times New Roman" panose="02020603050405020304" pitchFamily="18" charset="0"/>
              </a:rPr>
              <a:t>МӨЗ – материалдық-өндірістік қорлар;</a:t>
            </a:r>
            <a:endParaRPr lang="ru-RU" sz="2000" dirty="0">
              <a:latin typeface="Times New Roman" panose="02020603050405020304" pitchFamily="18" charset="0"/>
              <a:ea typeface="Times New Roman" panose="02020603050405020304" pitchFamily="18" charset="0"/>
            </a:endParaRPr>
          </a:p>
          <a:p>
            <a:pPr indent="288290" algn="just">
              <a:spcAft>
                <a:spcPts val="0"/>
              </a:spcAft>
            </a:pPr>
            <a:r>
              <a:rPr lang="kk-KZ" sz="2000" dirty="0">
                <a:latin typeface="Times New Roman" panose="02020603050405020304" pitchFamily="18" charset="0"/>
                <a:ea typeface="Times New Roman" panose="02020603050405020304" pitchFamily="18" charset="0"/>
              </a:rPr>
              <a:t>АӨ - аяқталмаған өндіріс;</a:t>
            </a:r>
            <a:endParaRPr lang="ru-RU" sz="2000" dirty="0">
              <a:latin typeface="Times New Roman" panose="02020603050405020304" pitchFamily="18" charset="0"/>
              <a:ea typeface="Times New Roman" panose="02020603050405020304" pitchFamily="18" charset="0"/>
            </a:endParaRPr>
          </a:p>
          <a:p>
            <a:pPr indent="288290" algn="just">
              <a:spcAft>
                <a:spcPts val="0"/>
              </a:spcAft>
            </a:pPr>
            <a:r>
              <a:rPr lang="kk-KZ" sz="2000" dirty="0">
                <a:latin typeface="Times New Roman" panose="02020603050405020304" pitchFamily="18" charset="0"/>
                <a:ea typeface="Times New Roman" panose="02020603050405020304" pitchFamily="18" charset="0"/>
              </a:rPr>
              <a:t>ДӨ - қоймадағы дайын өнім;</a:t>
            </a:r>
            <a:endParaRPr lang="ru-RU" sz="2000" dirty="0">
              <a:latin typeface="Times New Roman" panose="02020603050405020304" pitchFamily="18" charset="0"/>
              <a:ea typeface="Times New Roman" panose="02020603050405020304" pitchFamily="18" charset="0"/>
            </a:endParaRPr>
          </a:p>
          <a:p>
            <a:pPr indent="288290" algn="just">
              <a:spcAft>
                <a:spcPts val="0"/>
              </a:spcAft>
            </a:pPr>
            <a:r>
              <a:rPr lang="kk-KZ" sz="2000" dirty="0">
                <a:latin typeface="Times New Roman" panose="02020603050405020304" pitchFamily="18" charset="0"/>
                <a:ea typeface="Times New Roman" panose="02020603050405020304" pitchFamily="18" charset="0"/>
              </a:rPr>
              <a:t>А</a:t>
            </a:r>
            <a:r>
              <a:rPr lang="kk-KZ" sz="2000" b="1" dirty="0">
                <a:latin typeface="Times New Roman" panose="02020603050405020304" pitchFamily="18" charset="0"/>
                <a:ea typeface="Times New Roman" panose="02020603050405020304" pitchFamily="18" charset="0"/>
              </a:rPr>
              <a:t>' – </a:t>
            </a:r>
            <a:r>
              <a:rPr lang="kk-KZ" sz="2000" dirty="0">
                <a:latin typeface="Times New Roman" panose="02020603050405020304" pitchFamily="18" charset="0"/>
                <a:ea typeface="Times New Roman" panose="02020603050405020304" pitchFamily="18" charset="0"/>
              </a:rPr>
              <a:t>тауарды сатудан түскен түсім түріндегі, сондай-ақ пайда түріндегі ақша қаражаты.</a:t>
            </a:r>
            <a:endParaRPr lang="ru-RU" sz="2000" dirty="0">
              <a:latin typeface="Times New Roman" panose="02020603050405020304" pitchFamily="18" charset="0"/>
              <a:ea typeface="Times New Roman" panose="02020603050405020304" pitchFamily="18" charset="0"/>
            </a:endParaRPr>
          </a:p>
          <a:p>
            <a:pPr indent="447675" algn="ctr">
              <a:spcAft>
                <a:spcPts val="0"/>
              </a:spcAft>
            </a:pPr>
            <a:r>
              <a:rPr lang="kk-KZ" sz="2000" b="1" dirty="0">
                <a:latin typeface="Times New Roman" panose="02020603050405020304" pitchFamily="18" charset="0"/>
                <a:ea typeface="Times New Roman" panose="02020603050405020304" pitchFamily="18" charset="0"/>
              </a:rPr>
              <a:t> </a:t>
            </a:r>
            <a:endParaRPr lang="ru-RU" sz="2000" dirty="0">
              <a:latin typeface="Times New Roman" panose="02020603050405020304" pitchFamily="18" charset="0"/>
              <a:ea typeface="Times New Roman" panose="02020603050405020304" pitchFamily="18" charset="0"/>
            </a:endParaRPr>
          </a:p>
          <a:p>
            <a:pPr indent="447675" algn="ctr">
              <a:spcAft>
                <a:spcPts val="0"/>
              </a:spcAft>
            </a:pPr>
            <a:r>
              <a:rPr lang="kk-KZ" sz="2000" b="1" dirty="0">
                <a:solidFill>
                  <a:srgbClr val="FF0000"/>
                </a:solidFill>
                <a:latin typeface="Times New Roman" panose="02020603050405020304" pitchFamily="18" charset="0"/>
                <a:ea typeface="Times New Roman" panose="02020603050405020304" pitchFamily="18" charset="0"/>
              </a:rPr>
              <a:t>Д=Д+∆Д</a:t>
            </a:r>
            <a:r>
              <a:rPr lang="kk-KZ" sz="2000" b="1" dirty="0">
                <a:latin typeface="Times New Roman" panose="02020603050405020304" pitchFamily="18" charset="0"/>
                <a:ea typeface="Times New Roman" panose="02020603050405020304" pitchFamily="18" charset="0"/>
              </a:rPr>
              <a:t>,</a:t>
            </a:r>
            <a:endParaRPr lang="ru-RU" sz="2000" dirty="0">
              <a:latin typeface="Times New Roman" panose="02020603050405020304" pitchFamily="18" charset="0"/>
              <a:ea typeface="Times New Roman" panose="02020603050405020304" pitchFamily="18" charset="0"/>
            </a:endParaRPr>
          </a:p>
          <a:p>
            <a:pPr indent="447675" algn="just">
              <a:spcAft>
                <a:spcPts val="0"/>
              </a:spcAft>
            </a:pPr>
            <a:r>
              <a:rPr lang="kk-KZ" sz="2000" b="1" dirty="0">
                <a:latin typeface="Times New Roman" panose="02020603050405020304" pitchFamily="18" charset="0"/>
                <a:ea typeface="Times New Roman" panose="02020603050405020304" pitchFamily="18" charset="0"/>
              </a:rPr>
              <a:t> </a:t>
            </a:r>
            <a:endParaRPr lang="ru-RU" sz="2000" dirty="0">
              <a:latin typeface="Times New Roman" panose="02020603050405020304" pitchFamily="18" charset="0"/>
              <a:ea typeface="Times New Roman" panose="02020603050405020304" pitchFamily="18" charset="0"/>
            </a:endParaRPr>
          </a:p>
          <a:p>
            <a:pPr indent="288290" algn="just">
              <a:spcAft>
                <a:spcPts val="0"/>
              </a:spcAft>
            </a:pPr>
            <a:r>
              <a:rPr lang="kk-KZ" sz="2000" dirty="0">
                <a:latin typeface="Times New Roman" panose="02020603050405020304" pitchFamily="18" charset="0"/>
                <a:ea typeface="Times New Roman" panose="02020603050405020304" pitchFamily="18" charset="0"/>
              </a:rPr>
              <a:t>мұндағы, Д – айналым активтері (қаражаттары) шамасының өзгеруі.</a:t>
            </a:r>
            <a:endParaRPr lang="ru-RU" sz="2000" dirty="0">
              <a:latin typeface="Times New Roman" panose="02020603050405020304" pitchFamily="18" charset="0"/>
              <a:ea typeface="Times New Roman" panose="02020603050405020304" pitchFamily="18" charset="0"/>
            </a:endParaRPr>
          </a:p>
          <a:p>
            <a:pPr indent="288290" algn="just">
              <a:spcAft>
                <a:spcPts val="0"/>
              </a:spcAft>
            </a:pPr>
            <a:r>
              <a:rPr lang="kk-KZ" sz="2000" dirty="0">
                <a:latin typeface="Times New Roman" panose="02020603050405020304" pitchFamily="18" charset="0"/>
                <a:ea typeface="Times New Roman" panose="02020603050405020304" pitchFamily="18" charset="0"/>
              </a:rPr>
              <a:t>Егер Д ‹ 0 болғанда, кәсіпорын шығынға ұшырайды, ал Д › 0 болғанда, айналым активтері пайда сомасына көбейеді.</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09577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solidFill>
                  <a:srgbClr val="FF0000"/>
                </a:solidFill>
                <a:latin typeface="Times New Roman" pitchFamily="18" charset="0"/>
                <a:cs typeface="Times New Roman" pitchFamily="18" charset="0"/>
              </a:rPr>
              <a:t>Айналым капиталы</a:t>
            </a:r>
            <a:r>
              <a:rPr lang="kk-KZ" dirty="0" smtClean="0">
                <a:latin typeface="Times New Roman" pitchFamily="18" charset="0"/>
                <a:cs typeface="Times New Roman" pitchFamily="18" charset="0"/>
              </a:rPr>
              <a:t> - </a:t>
            </a:r>
            <a:endParaRPr lang="en-US"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lnSpcReduction="10000"/>
          </a:bodyPr>
          <a:lstStyle/>
          <a:p>
            <a:pPr algn="just"/>
            <a:r>
              <a:rPr lang="kk-KZ" dirty="0">
                <a:latin typeface="Times New Roman" pitchFamily="18" charset="0"/>
                <a:cs typeface="Times New Roman" pitchFamily="18" charset="0"/>
              </a:rPr>
              <a:t>б</a:t>
            </a:r>
            <a:r>
              <a:rPr lang="kk-KZ" dirty="0" smtClean="0">
                <a:latin typeface="Times New Roman" pitchFamily="18" charset="0"/>
                <a:cs typeface="Times New Roman" pitchFamily="18" charset="0"/>
              </a:rPr>
              <a:t>ір операциондық цикл ішіндегі ағымдағы қысқа мерзімді активтер айналымы.</a:t>
            </a:r>
          </a:p>
          <a:p>
            <a:pPr algn="just"/>
            <a:endParaRPr lang="kk-KZ" dirty="0">
              <a:latin typeface="Times New Roman" pitchFamily="18" charset="0"/>
              <a:cs typeface="Times New Roman" pitchFamily="18" charset="0"/>
            </a:endParaRPr>
          </a:p>
          <a:p>
            <a:pPr algn="just"/>
            <a:r>
              <a:rPr lang="kk-KZ" dirty="0" smtClean="0">
                <a:solidFill>
                  <a:srgbClr val="FF0000"/>
                </a:solidFill>
                <a:latin typeface="Times New Roman" pitchFamily="18" charset="0"/>
                <a:cs typeface="Times New Roman" pitchFamily="18" charset="0"/>
              </a:rPr>
              <a:t>Таза айналым капиталы </a:t>
            </a:r>
            <a:r>
              <a:rPr lang="kk-KZ" dirty="0" smtClean="0">
                <a:latin typeface="Times New Roman" pitchFamily="18" charset="0"/>
                <a:cs typeface="Times New Roman" pitchFamily="18" charset="0"/>
              </a:rPr>
              <a:t>– бұл компанияның меншікті капиталы мен ұзақ мерзімді міндеттемелерінен құрылған айналым капитылының бір бөлігі болып табылады. Оны жұмыс істейтін капитал немесе меншікті айналым қаражаты деп те атайды.</a:t>
            </a:r>
            <a:endParaRPr lang="en-US"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8</a:t>
            </a:fld>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9</a:t>
            </a:fld>
            <a:endParaRPr lang="ru-RU"/>
          </a:p>
        </p:txBody>
      </p:sp>
      <p:sp>
        <p:nvSpPr>
          <p:cNvPr id="5" name="Прямоугольник 4"/>
          <p:cNvSpPr/>
          <p:nvPr/>
        </p:nvSpPr>
        <p:spPr>
          <a:xfrm>
            <a:off x="611560" y="481707"/>
            <a:ext cx="7848872" cy="6001643"/>
          </a:xfrm>
          <a:prstGeom prst="rect">
            <a:avLst/>
          </a:prstGeom>
        </p:spPr>
        <p:txBody>
          <a:bodyPr wrap="square">
            <a:spAutoFit/>
          </a:bodyPr>
          <a:lstStyle/>
          <a:p>
            <a:pPr indent="288290" algn="just">
              <a:spcAft>
                <a:spcPts val="0"/>
              </a:spcAft>
            </a:pPr>
            <a:r>
              <a:rPr lang="kk-KZ" sz="2400" b="1" dirty="0">
                <a:solidFill>
                  <a:srgbClr val="FF0000"/>
                </a:solidFill>
                <a:latin typeface="Times New Roman" panose="02020603050405020304" pitchFamily="18" charset="0"/>
                <a:ea typeface="Times New Roman" panose="02020603050405020304" pitchFamily="18" charset="0"/>
              </a:rPr>
              <a:t>Таза айналым капиталы </a:t>
            </a:r>
            <a:r>
              <a:rPr lang="kk-KZ" sz="2400" dirty="0">
                <a:latin typeface="Times New Roman" panose="02020603050405020304" pitchFamily="18" charset="0"/>
                <a:ea typeface="Times New Roman" panose="02020603050405020304" pitchFamily="18" charset="0"/>
              </a:rPr>
              <a:t>– кәсіпорынның қаржылық тұрақтылығын қамтамасыз ету үшін қажет бірден-бір шарт. Аталған көрсеткіштің ең төменгі мәні айналым активтері жалпы көлемінің 10 % мөлшерін құрайды. Егер аталған көрсеткіш жоғары болса, онда кәсіпорынның қаржылық жағдайы соншалықты орнықтырақ, яғни ешкімге бағынышты емес қаржы саясатын жүргізу мүмкіндігіне ие болады. Талдау үдерісінде дебиторлық және кредиторлық қарыз арасындағы  арақатынасты негізге ала отырып, өзіндік айналым қаражат шамасының өзгеру жолын саралаған жөн. </a:t>
            </a:r>
            <a:endParaRPr lang="kk-KZ" sz="2400" dirty="0" smtClean="0">
              <a:latin typeface="Times New Roman" panose="02020603050405020304" pitchFamily="18" charset="0"/>
              <a:ea typeface="Times New Roman" panose="02020603050405020304" pitchFamily="18" charset="0"/>
            </a:endParaRPr>
          </a:p>
          <a:p>
            <a:pPr indent="288290" algn="just">
              <a:spcAft>
                <a:spcPts val="0"/>
              </a:spcAft>
            </a:pPr>
            <a:r>
              <a:rPr lang="kk-KZ" sz="2400" b="1" dirty="0" smtClean="0">
                <a:solidFill>
                  <a:srgbClr val="FF0000"/>
                </a:solidFill>
                <a:latin typeface="Times New Roman" panose="02020603050405020304" pitchFamily="18" charset="0"/>
                <a:ea typeface="Times New Roman" panose="02020603050405020304" pitchFamily="18" charset="0"/>
              </a:rPr>
              <a:t>Таза </a:t>
            </a:r>
            <a:r>
              <a:rPr lang="kk-KZ" sz="2400" b="1" dirty="0">
                <a:solidFill>
                  <a:srgbClr val="FF0000"/>
                </a:solidFill>
                <a:latin typeface="Times New Roman" panose="02020603050405020304" pitchFamily="18" charset="0"/>
                <a:ea typeface="Times New Roman" panose="02020603050405020304" pitchFamily="18" charset="0"/>
              </a:rPr>
              <a:t>айналым капиталдың</a:t>
            </a:r>
            <a:r>
              <a:rPr lang="kk-KZ" sz="2400" dirty="0">
                <a:latin typeface="Times New Roman" panose="02020603050405020304" pitchFamily="18" charset="0"/>
                <a:ea typeface="Times New Roman" panose="02020603050405020304" pitchFamily="18" charset="0"/>
              </a:rPr>
              <a:t> төмендеуі байқалған жағдайда, дебиторлар мен кредиторлар арасындағы есеп айырысу арақатынасы өзгерген жағдайда, кәсіпорын қысқа мерзімді несиелер мен заемдар есебінен айналымдағы активтерді қаржыландырып отырады. </a:t>
            </a:r>
            <a:endParaRPr lang="ru-RU" sz="2400" dirty="0"/>
          </a:p>
        </p:txBody>
      </p:sp>
    </p:spTree>
    <p:extLst>
      <p:ext uri="{BB962C8B-B14F-4D97-AF65-F5344CB8AC3E}">
        <p14:creationId xmlns:p14="http://schemas.microsoft.com/office/powerpoint/2010/main" val="3652598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08720"/>
            <a:ext cx="8229600" cy="5217443"/>
          </a:xfrm>
        </p:spPr>
        <p:txBody>
          <a:bodyPr>
            <a:normAutofit lnSpcReduction="10000"/>
          </a:bodyPr>
          <a:lstStyle/>
          <a:p>
            <a:pPr algn="just"/>
            <a:r>
              <a:rPr lang="kk-KZ" dirty="0" smtClean="0">
                <a:latin typeface="Times New Roman" pitchFamily="18" charset="0"/>
                <a:cs typeface="Times New Roman" pitchFamily="18" charset="0"/>
              </a:rPr>
              <a:t>Осыған байланысты таза айналым капиталы баланс бойынша есептеуде екі тәсіл қолданылады:</a:t>
            </a:r>
          </a:p>
          <a:p>
            <a:pPr algn="just">
              <a:buNone/>
            </a:pPr>
            <a:endParaRPr lang="kk-KZ" dirty="0" smtClean="0">
              <a:latin typeface="Times New Roman" pitchFamily="18" charset="0"/>
              <a:cs typeface="Times New Roman" pitchFamily="18" charset="0"/>
            </a:endParaRPr>
          </a:p>
          <a:p>
            <a:pPr algn="ctr">
              <a:buNone/>
            </a:pPr>
            <a:r>
              <a:rPr lang="kk-KZ" b="1" dirty="0" smtClean="0">
                <a:latin typeface="Times New Roman" pitchFamily="18" charset="0"/>
                <a:cs typeface="Times New Roman" pitchFamily="18" charset="0"/>
              </a:rPr>
              <a:t>Таза айналым капиталы (ТАК) </a:t>
            </a:r>
            <a:r>
              <a:rPr lang="en-US" b="1" dirty="0" smtClean="0">
                <a:latin typeface="Times New Roman" pitchFamily="18" charset="0"/>
                <a:cs typeface="Times New Roman" pitchFamily="18" charset="0"/>
              </a:rPr>
              <a:t>= </a:t>
            </a:r>
            <a:r>
              <a:rPr lang="kk-KZ" b="1" dirty="0" smtClean="0">
                <a:latin typeface="Times New Roman" pitchFamily="18" charset="0"/>
                <a:cs typeface="Times New Roman" pitchFamily="18" charset="0"/>
              </a:rPr>
              <a:t>ағымдағы актив – ағымдағы міндеттеме </a:t>
            </a:r>
          </a:p>
          <a:p>
            <a:pPr algn="ctr"/>
            <a:endParaRPr lang="kk-KZ" b="1" dirty="0">
              <a:latin typeface="Times New Roman" pitchFamily="18" charset="0"/>
              <a:cs typeface="Times New Roman" pitchFamily="18" charset="0"/>
            </a:endParaRPr>
          </a:p>
          <a:p>
            <a:pPr algn="ctr">
              <a:buNone/>
            </a:pPr>
            <a:r>
              <a:rPr lang="kk-KZ" b="1" dirty="0" smtClean="0">
                <a:latin typeface="Times New Roman" pitchFamily="18" charset="0"/>
                <a:cs typeface="Times New Roman" pitchFamily="18" charset="0"/>
              </a:rPr>
              <a:t>Меншікті айналым капиталы </a:t>
            </a:r>
            <a:r>
              <a:rPr lang="en-US" b="1" dirty="0" smtClean="0">
                <a:latin typeface="Times New Roman" pitchFamily="18" charset="0"/>
                <a:cs typeface="Times New Roman" pitchFamily="18" charset="0"/>
              </a:rPr>
              <a:t>= </a:t>
            </a:r>
            <a:r>
              <a:rPr lang="kk-KZ" b="1" dirty="0" smtClean="0">
                <a:latin typeface="Times New Roman" pitchFamily="18" charset="0"/>
                <a:cs typeface="Times New Roman" pitchFamily="18" charset="0"/>
              </a:rPr>
              <a:t>(меншікті капитал + ұзақ мерзімді міндеттеме) – ұзақ мерзімді актив</a:t>
            </a:r>
            <a:endParaRPr lang="en-US" b="1"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10</a:t>
            </a:fld>
            <a:endParaRPr lang="ru-RU"/>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20688"/>
            <a:ext cx="8229600" cy="5536272"/>
          </a:xfrm>
        </p:spPr>
        <p:txBody>
          <a:bodyPr>
            <a:normAutofit lnSpcReduction="10000"/>
          </a:bodyPr>
          <a:lstStyle/>
          <a:p>
            <a:pPr algn="just"/>
            <a:r>
              <a:rPr lang="kk-KZ" b="1" dirty="0" smtClean="0">
                <a:latin typeface="Times New Roman" pitchFamily="18" charset="0"/>
                <a:cs typeface="Times New Roman" pitchFamily="18" charset="0"/>
              </a:rPr>
              <a:t>Айналым капиталын басқару </a:t>
            </a:r>
            <a:r>
              <a:rPr lang="kk-KZ" dirty="0" smtClean="0">
                <a:latin typeface="Times New Roman" pitchFamily="18" charset="0"/>
                <a:cs typeface="Times New Roman" pitchFamily="18" charset="0"/>
              </a:rPr>
              <a:t>– ағымдағы активтердің құрылымы мен керекті деңгейін сақтау үшін ұйымның айналымдағы активтері мен қаржыландыруын басқару қажет.</a:t>
            </a:r>
          </a:p>
          <a:p>
            <a:pPr algn="just">
              <a:buNone/>
            </a:pPr>
            <a:endParaRPr lang="kk-KZ" dirty="0" smtClean="0">
              <a:latin typeface="Times New Roman" pitchFamily="18" charset="0"/>
              <a:cs typeface="Times New Roman" pitchFamily="18" charset="0"/>
            </a:endParaRPr>
          </a:p>
          <a:p>
            <a:pPr algn="ctr">
              <a:buNone/>
            </a:pPr>
            <a:r>
              <a:rPr lang="kk-KZ" dirty="0" smtClean="0">
                <a:solidFill>
                  <a:srgbClr val="FF0000"/>
                </a:solidFill>
                <a:latin typeface="Times New Roman" pitchFamily="18" charset="0"/>
                <a:cs typeface="Times New Roman" pitchFamily="18" charset="0"/>
              </a:rPr>
              <a:t>ТАК </a:t>
            </a:r>
            <a:r>
              <a:rPr lang="en-US" dirty="0" smtClean="0">
                <a:solidFill>
                  <a:srgbClr val="FF0000"/>
                </a:solidFill>
                <a:latin typeface="Times New Roman" pitchFamily="18" charset="0"/>
                <a:cs typeface="Times New Roman" pitchFamily="18" charset="0"/>
              </a:rPr>
              <a:t>= </a:t>
            </a:r>
            <a:r>
              <a:rPr lang="kk-KZ" dirty="0" smtClean="0">
                <a:solidFill>
                  <a:srgbClr val="FF0000"/>
                </a:solidFill>
                <a:latin typeface="Times New Roman" pitchFamily="18" charset="0"/>
                <a:cs typeface="Times New Roman" pitchFamily="18" charset="0"/>
              </a:rPr>
              <a:t>ӨҚ+ДБ+АҚ+ҚММ</a:t>
            </a:r>
          </a:p>
          <a:p>
            <a:pPr algn="just"/>
            <a:r>
              <a:rPr lang="kk-KZ" dirty="0" smtClean="0">
                <a:latin typeface="Times New Roman" pitchFamily="18" charset="0"/>
                <a:cs typeface="Times New Roman" pitchFamily="18" charset="0"/>
              </a:rPr>
              <a:t>ӨҚ – өндірістік қор</a:t>
            </a:r>
          </a:p>
          <a:p>
            <a:pPr algn="just"/>
            <a:r>
              <a:rPr lang="kk-KZ" dirty="0" smtClean="0">
                <a:latin typeface="Times New Roman" pitchFamily="18" charset="0"/>
                <a:cs typeface="Times New Roman" pitchFamily="18" charset="0"/>
              </a:rPr>
              <a:t>ДБ – дебиторлық берешек</a:t>
            </a:r>
          </a:p>
          <a:p>
            <a:pPr algn="just"/>
            <a:r>
              <a:rPr lang="kk-KZ" dirty="0" smtClean="0">
                <a:latin typeface="Times New Roman" pitchFamily="18" charset="0"/>
                <a:cs typeface="Times New Roman" pitchFamily="18" charset="0"/>
              </a:rPr>
              <a:t>АҚ – ақшалай қаража</a:t>
            </a:r>
          </a:p>
          <a:p>
            <a:pPr algn="just"/>
            <a:r>
              <a:rPr lang="kk-KZ" dirty="0" smtClean="0">
                <a:latin typeface="Times New Roman" pitchFamily="18" charset="0"/>
                <a:cs typeface="Times New Roman" pitchFamily="18" charset="0"/>
              </a:rPr>
              <a:t>ҚММ – қысқа мерзімді міндеттеме </a:t>
            </a:r>
            <a:endParaRPr lang="en-US"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11</a:t>
            </a:fld>
            <a:endParaRPr lang="ru-RU"/>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71480"/>
            <a:ext cx="8229600" cy="5585480"/>
          </a:xfrm>
        </p:spPr>
        <p:txBody>
          <a:bodyPr>
            <a:normAutofit fontScale="92500"/>
          </a:bodyPr>
          <a:lstStyle/>
          <a:p>
            <a:pPr algn="just"/>
            <a:r>
              <a:rPr lang="kk-KZ" dirty="0" smtClean="0">
                <a:latin typeface="Times New Roman" pitchFamily="18" charset="0"/>
                <a:cs typeface="Times New Roman" pitchFamily="18" charset="0"/>
              </a:rPr>
              <a:t>Ақшалай қаражаттың жетіспеушілігі немесе меншікті капиталдың айналымдылығын  </a:t>
            </a:r>
            <a:r>
              <a:rPr lang="kk-KZ" b="1" dirty="0" smtClean="0">
                <a:latin typeface="Times New Roman" pitchFamily="18" charset="0"/>
                <a:cs typeface="Times New Roman" pitchFamily="18" charset="0"/>
              </a:rPr>
              <a:t>ағымдағы қаржылық қажеттілік </a:t>
            </a:r>
            <a:r>
              <a:rPr lang="kk-KZ" dirty="0" smtClean="0">
                <a:latin typeface="Times New Roman" pitchFamily="18" charset="0"/>
                <a:cs typeface="Times New Roman" pitchFamily="18" charset="0"/>
              </a:rPr>
              <a:t>деп атайды (АҚҚ)</a:t>
            </a:r>
          </a:p>
          <a:p>
            <a:pPr algn="just">
              <a:buNone/>
            </a:pPr>
            <a:endParaRPr lang="kk-KZ" dirty="0" smtClean="0">
              <a:latin typeface="Times New Roman" pitchFamily="18" charset="0"/>
              <a:cs typeface="Times New Roman" pitchFamily="18" charset="0"/>
            </a:endParaRPr>
          </a:p>
          <a:p>
            <a:pPr algn="ctr">
              <a:buNone/>
            </a:pPr>
            <a:r>
              <a:rPr lang="kk-KZ" dirty="0" smtClean="0">
                <a:solidFill>
                  <a:srgbClr val="FF0000"/>
                </a:solidFill>
                <a:latin typeface="Times New Roman" pitchFamily="18" charset="0"/>
                <a:cs typeface="Times New Roman" pitchFamily="18" charset="0"/>
              </a:rPr>
              <a:t>АҚҚ </a:t>
            </a:r>
            <a:r>
              <a:rPr lang="en-US" dirty="0" smtClean="0">
                <a:solidFill>
                  <a:srgbClr val="FF0000"/>
                </a:solidFill>
                <a:latin typeface="Times New Roman" pitchFamily="18" charset="0"/>
                <a:cs typeface="Times New Roman" pitchFamily="18" charset="0"/>
              </a:rPr>
              <a:t>= </a:t>
            </a:r>
            <a:r>
              <a:rPr lang="kk-KZ" dirty="0" smtClean="0">
                <a:solidFill>
                  <a:srgbClr val="FF0000"/>
                </a:solidFill>
                <a:latin typeface="Times New Roman" pitchFamily="18" charset="0"/>
                <a:cs typeface="Times New Roman" pitchFamily="18" charset="0"/>
              </a:rPr>
              <a:t>шикізат қоры және дайын өнім + дебиторлық берешеки – жабдықтаушылардың кредиторлық берешегі</a:t>
            </a:r>
          </a:p>
          <a:p>
            <a:pPr algn="ctr">
              <a:buNone/>
            </a:pPr>
            <a:endParaRPr lang="kk-KZ" dirty="0" smtClean="0">
              <a:latin typeface="Times New Roman" pitchFamily="18" charset="0"/>
              <a:cs typeface="Times New Roman" pitchFamily="18" charset="0"/>
            </a:endParaRPr>
          </a:p>
          <a:p>
            <a:pPr algn="ctr">
              <a:buNone/>
            </a:pPr>
            <a:r>
              <a:rPr lang="kk-KZ" dirty="0" smtClean="0">
                <a:latin typeface="Times New Roman" pitchFamily="18" charset="0"/>
                <a:cs typeface="Times New Roman" pitchFamily="18" charset="0"/>
              </a:rPr>
              <a:t>АҚҚ </a:t>
            </a:r>
            <a:r>
              <a:rPr lang="kk-KZ" b="1" dirty="0" smtClean="0">
                <a:latin typeface="Times New Roman" pitchFamily="18" charset="0"/>
                <a:cs typeface="Times New Roman" pitchFamily="18" charset="0"/>
              </a:rPr>
              <a:t>пайзбен</a:t>
            </a:r>
            <a:r>
              <a:rPr lang="kk-KZ" dirty="0" smtClean="0">
                <a:latin typeface="Times New Roman" pitchFamily="18" charset="0"/>
                <a:cs typeface="Times New Roman" pitchFamily="18" charset="0"/>
              </a:rPr>
              <a:t> есептеу тиімді ( сату көлемі немесе жүзеге асырудан түскен кіріс)  </a:t>
            </a:r>
            <a:endParaRPr lang="en-US"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12</a:t>
            </a:fld>
            <a:endParaRPr lang="ru-R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effectLst>
                  <a:outerShdw blurRad="38100" dist="38100" dir="2700000" algn="tl">
                    <a:srgbClr val="000000">
                      <a:alpha val="43137"/>
                    </a:srgbClr>
                  </a:outerShdw>
                </a:effectLst>
                <a:latin typeface="Times New Roman" pitchFamily="18" charset="0"/>
                <a:cs typeface="Times New Roman" pitchFamily="18" charset="0"/>
              </a:rPr>
              <a:t>Қаржылық менеджердің мақсаты:</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85000" lnSpcReduction="10000"/>
          </a:bodyPr>
          <a:lstStyle/>
          <a:p>
            <a:pPr algn="just"/>
            <a:r>
              <a:rPr lang="kk-KZ" dirty="0" smtClean="0">
                <a:latin typeface="Times New Roman" pitchFamily="18" charset="0"/>
                <a:cs typeface="Times New Roman" pitchFamily="18" charset="0"/>
              </a:rPr>
              <a:t>АҚҚ мөлшерінің төмендету  немесе оның мүлдем “-” теріс сан етіп шығару</a:t>
            </a:r>
          </a:p>
          <a:p>
            <a:pPr algn="just">
              <a:buNone/>
            </a:pPr>
            <a:endParaRPr lang="kk-KZ" dirty="0" smtClean="0">
              <a:latin typeface="Times New Roman" pitchFamily="18" charset="0"/>
              <a:cs typeface="Times New Roman" pitchFamily="18" charset="0"/>
            </a:endParaRPr>
          </a:p>
          <a:p>
            <a:pPr algn="just">
              <a:buNone/>
            </a:pPr>
            <a:r>
              <a:rPr lang="kk-KZ" dirty="0" smtClean="0">
                <a:latin typeface="Times New Roman" pitchFamily="18" charset="0"/>
                <a:cs typeface="Times New Roman" pitchFamily="18" charset="0"/>
              </a:rPr>
              <a:t>Басқа сөзбен айтқанада, </a:t>
            </a:r>
          </a:p>
          <a:p>
            <a:pPr algn="ctr">
              <a:buNone/>
            </a:pPr>
            <a:r>
              <a:rPr lang="kk-KZ" dirty="0" smtClean="0">
                <a:solidFill>
                  <a:srgbClr val="FF0000"/>
                </a:solidFill>
                <a:latin typeface="Times New Roman" pitchFamily="18" charset="0"/>
                <a:cs typeface="Times New Roman" pitchFamily="18" charset="0"/>
              </a:rPr>
              <a:t>СОС </a:t>
            </a:r>
            <a:r>
              <a:rPr lang="en-US" dirty="0" smtClean="0">
                <a:solidFill>
                  <a:srgbClr val="FF0000"/>
                </a:solidFill>
                <a:latin typeface="Times New Roman" pitchFamily="18" charset="0"/>
                <a:cs typeface="Times New Roman" pitchFamily="18" charset="0"/>
              </a:rPr>
              <a:t>= </a:t>
            </a:r>
            <a:r>
              <a:rPr lang="ru-RU" dirty="0" err="1" smtClean="0">
                <a:solidFill>
                  <a:srgbClr val="FF0000"/>
                </a:solidFill>
                <a:latin typeface="Times New Roman" pitchFamily="18" charset="0"/>
                <a:cs typeface="Times New Roman" pitchFamily="18" charset="0"/>
              </a:rPr>
              <a:t>ағымдағы </a:t>
            </a:r>
            <a:r>
              <a:rPr lang="ru-RU" dirty="0" smtClean="0">
                <a:solidFill>
                  <a:srgbClr val="FF0000"/>
                </a:solidFill>
                <a:latin typeface="Times New Roman" pitchFamily="18" charset="0"/>
                <a:cs typeface="Times New Roman" pitchFamily="18" charset="0"/>
              </a:rPr>
              <a:t>актив – </a:t>
            </a:r>
            <a:r>
              <a:rPr lang="ru-RU" dirty="0" err="1" smtClean="0">
                <a:solidFill>
                  <a:srgbClr val="FF0000"/>
                </a:solidFill>
                <a:latin typeface="Times New Roman" pitchFamily="18" charset="0"/>
                <a:cs typeface="Times New Roman" pitchFamily="18" charset="0"/>
              </a:rPr>
              <a:t>ағымдағы міндеттеме</a:t>
            </a:r>
            <a:r>
              <a:rPr lang="ru-RU" dirty="0" smtClean="0">
                <a:solidFill>
                  <a:srgbClr val="FF0000"/>
                </a:solidFill>
                <a:latin typeface="Times New Roman" pitchFamily="18" charset="0"/>
                <a:cs typeface="Times New Roman" pitchFamily="18" charset="0"/>
              </a:rPr>
              <a:t> &gt; 0</a:t>
            </a:r>
          </a:p>
          <a:p>
            <a:pPr algn="just"/>
            <a:r>
              <a:rPr lang="ru-RU" dirty="0" err="1" smtClean="0">
                <a:latin typeface="Times New Roman" pitchFamily="18" charset="0"/>
                <a:cs typeface="Times New Roman" pitchFamily="18" charset="0"/>
              </a:rPr>
              <a:t>Ұйымның тұрақты төлемпаздығы туралы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айтуға болады</a:t>
            </a:r>
            <a:endParaRPr lang="ru-RU" dirty="0" smtClean="0">
              <a:latin typeface="Times New Roman" pitchFamily="18" charset="0"/>
              <a:cs typeface="Times New Roman" pitchFamily="18" charset="0"/>
            </a:endParaRPr>
          </a:p>
          <a:p>
            <a:pPr algn="ctr">
              <a:buNone/>
            </a:pPr>
            <a:r>
              <a:rPr lang="ru-RU" dirty="0" err="1" smtClean="0">
                <a:solidFill>
                  <a:srgbClr val="FF0000"/>
                </a:solidFill>
                <a:latin typeface="Times New Roman" pitchFamily="18" charset="0"/>
                <a:cs typeface="Times New Roman" pitchFamily="18" charset="0"/>
              </a:rPr>
              <a:t>Ақшалай қаражаттың тапшылығы </a:t>
            </a:r>
            <a:r>
              <a:rPr lang="ru-RU" dirty="0" smtClean="0">
                <a:solidFill>
                  <a:srgbClr val="FF0000"/>
                </a:solidFill>
                <a:latin typeface="Times New Roman" pitchFamily="18" charset="0"/>
                <a:cs typeface="Times New Roman" pitchFamily="18" charset="0"/>
              </a:rPr>
              <a:t>(дефицит)</a:t>
            </a:r>
            <a:r>
              <a:rPr lang="en-US" dirty="0" smtClean="0">
                <a:solidFill>
                  <a:srgbClr val="FF0000"/>
                </a:solidFill>
                <a:latin typeface="Times New Roman" pitchFamily="18" charset="0"/>
                <a:cs typeface="Times New Roman" pitchFamily="18" charset="0"/>
              </a:rPr>
              <a:t> = </a:t>
            </a:r>
            <a:r>
              <a:rPr lang="kk-KZ" dirty="0" smtClean="0">
                <a:solidFill>
                  <a:srgbClr val="FF0000"/>
                </a:solidFill>
                <a:latin typeface="Times New Roman" pitchFamily="18" charset="0"/>
                <a:cs typeface="Times New Roman" pitchFamily="18" charset="0"/>
              </a:rPr>
              <a:t>ТАК – АҚҚ</a:t>
            </a:r>
          </a:p>
          <a:p>
            <a:pPr algn="just"/>
            <a:r>
              <a:rPr lang="kk-KZ" dirty="0" smtClean="0">
                <a:latin typeface="Times New Roman" pitchFamily="18" charset="0"/>
                <a:cs typeface="Times New Roman" pitchFamily="18" charset="0"/>
              </a:rPr>
              <a:t>Қысқа мерзімді несиедегі қажеттілікті сипаттайды</a:t>
            </a:r>
            <a:endParaRPr lang="en-US"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13</a:t>
            </a:fld>
            <a:endParaRPr lang="ru-RU"/>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92696"/>
            <a:ext cx="8229600" cy="5433467"/>
          </a:xfrm>
        </p:spPr>
        <p:txBody>
          <a:bodyPr>
            <a:normAutofit fontScale="85000" lnSpcReduction="20000"/>
          </a:bodyPr>
          <a:lstStyle/>
          <a:p>
            <a:pPr algn="just"/>
            <a:r>
              <a:rPr lang="kk-KZ" b="1" dirty="0" smtClean="0">
                <a:latin typeface="Times New Roman" pitchFamily="18" charset="0"/>
                <a:cs typeface="Times New Roman" pitchFamily="18" charset="0"/>
              </a:rPr>
              <a:t>ҚЭҚ (қаржылық эксплутациялық қажеттілік) </a:t>
            </a:r>
            <a:r>
              <a:rPr lang="kk-KZ" dirty="0" smtClean="0">
                <a:latin typeface="Times New Roman" pitchFamily="18" charset="0"/>
                <a:cs typeface="Times New Roman" pitchFamily="18" charset="0"/>
              </a:rPr>
              <a:t>үшін теріс мәнді шығару үшін, оның шамасына әсер ететін факторларды ескеру қажет. ҚЭҚ шамасы әртүрлі саладағы, тіпті бір саладағы кәсіпорындар үшін әртүрлі болады. ҚЭҚ-ке әсер ететін факторлар:</a:t>
            </a:r>
          </a:p>
          <a:p>
            <a:pPr algn="just"/>
            <a:r>
              <a:rPr lang="kk-KZ" b="1" i="1" u="sng" dirty="0" smtClean="0">
                <a:latin typeface="Times New Roman" pitchFamily="18" charset="0"/>
                <a:cs typeface="Times New Roman" pitchFamily="18" charset="0"/>
              </a:rPr>
              <a:t>Біріншіден</a:t>
            </a:r>
            <a:r>
              <a:rPr lang="kk-KZ" dirty="0" smtClean="0">
                <a:latin typeface="Times New Roman" pitchFamily="18" charset="0"/>
                <a:cs typeface="Times New Roman" pitchFamily="18" charset="0"/>
              </a:rPr>
              <a:t>, эксплутациялық және өткізу циклдарының ұзақтығы: неғұрлым шикізат дайын өнімге, ал дайын өнім ақшаға тез айналса, соғұрлым шикізат қоры мен дайын өнім ақша қаражатының иммобилизациясы аз болады.</a:t>
            </a:r>
          </a:p>
          <a:p>
            <a:pPr algn="just"/>
            <a:r>
              <a:rPr lang="kk-KZ" b="1" i="1" u="sng" dirty="0" smtClean="0">
                <a:latin typeface="Times New Roman" pitchFamily="18" charset="0"/>
                <a:cs typeface="Times New Roman" pitchFamily="18" charset="0"/>
              </a:rPr>
              <a:t>Екіншіден</a:t>
            </a:r>
            <a:r>
              <a:rPr lang="kk-KZ" dirty="0" smtClean="0">
                <a:latin typeface="Times New Roman" pitchFamily="18" charset="0"/>
                <a:cs typeface="Times New Roman" pitchFamily="18" charset="0"/>
              </a:rPr>
              <a:t>, өндірістің өсу темпі: ҚЭҚ айналым көлеміне байланысты болғандықтан, олардың шамасы айналым динамикасына параллелді түрде өзгереді</a:t>
            </a:r>
          </a:p>
          <a:p>
            <a:pPr algn="just"/>
            <a:endParaRPr lang="en-US"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14</a:t>
            </a:fld>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836712"/>
            <a:ext cx="8229600" cy="5320248"/>
          </a:xfrm>
        </p:spPr>
        <p:txBody>
          <a:bodyPr>
            <a:normAutofit fontScale="85000" lnSpcReduction="20000"/>
          </a:bodyPr>
          <a:lstStyle/>
          <a:p>
            <a:pPr algn="just"/>
            <a:r>
              <a:rPr lang="ru-RU" b="1" i="1" u="sng" dirty="0" err="1" smtClean="0">
                <a:latin typeface="Times New Roman" pitchFamily="18" charset="0"/>
                <a:cs typeface="Times New Roman" pitchFamily="18" charset="0"/>
              </a:rPr>
              <a:t>Үшіншіден,</a:t>
            </a:r>
            <a:r>
              <a:rPr lang="ru-RU" dirty="0" err="1" smtClean="0">
                <a:latin typeface="Times New Roman" pitchFamily="18" charset="0"/>
                <a:cs typeface="Times New Roman" pitchFamily="18" charset="0"/>
              </a:rPr>
              <a:t> өндірістің және дайын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өнімнің жүзеге асуының  маусымдығы, сонымен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қатар шикізат</a:t>
            </a:r>
            <a:r>
              <a:rPr lang="ru-RU" dirty="0" smtClean="0">
                <a:latin typeface="Times New Roman" pitchFamily="18" charset="0"/>
                <a:cs typeface="Times New Roman" pitchFamily="18" charset="0"/>
              </a:rPr>
              <a:t> пен </a:t>
            </a:r>
            <a:r>
              <a:rPr lang="ru-RU" dirty="0" err="1" smtClean="0">
                <a:latin typeface="Times New Roman" pitchFamily="18" charset="0"/>
                <a:cs typeface="Times New Roman" pitchFamily="18" charset="0"/>
              </a:rPr>
              <a:t>материалдармен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қамтамасыз ету</a:t>
            </a:r>
            <a:r>
              <a:rPr lang="ru-RU" dirty="0" smtClean="0">
                <a:latin typeface="Times New Roman" pitchFamily="18" charset="0"/>
                <a:cs typeface="Times New Roman" pitchFamily="18" charset="0"/>
              </a:rPr>
              <a:t>;</a:t>
            </a:r>
          </a:p>
          <a:p>
            <a:pPr algn="just"/>
            <a:r>
              <a:rPr lang="ru-RU" b="1" i="1" u="sng" dirty="0" err="1" smtClean="0">
                <a:latin typeface="Times New Roman" pitchFamily="18" charset="0"/>
                <a:cs typeface="Times New Roman" pitchFamily="18" charset="0"/>
              </a:rPr>
              <a:t>Төртіншіден</a:t>
            </a:r>
            <a:r>
              <a:rPr lang="ru-RU" i="1" u="sng" dirty="0" err="1"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 </a:t>
            </a:r>
            <a:r>
              <a:rPr lang="ru-RU" dirty="0" smtClean="0">
                <a:latin typeface="Times New Roman" pitchFamily="18" charset="0"/>
                <a:cs typeface="Times New Roman" pitchFamily="18" charset="0"/>
              </a:rPr>
              <a:t>конъюнктура </a:t>
            </a:r>
            <a:r>
              <a:rPr lang="ru-RU" dirty="0" err="1" smtClean="0">
                <a:latin typeface="Times New Roman" pitchFamily="18" charset="0"/>
                <a:cs typeface="Times New Roman" pitchFamily="18" charset="0"/>
              </a:rPr>
              <a:t>жағдайы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нарықтағы жоғары бәсекелестік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сатушымен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болатын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ең оғаш оқиға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сатып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алушыға  </a:t>
            </a:r>
            <a:r>
              <a:rPr lang="ru-RU" dirty="0" smtClean="0">
                <a:latin typeface="Times New Roman" pitchFamily="18" charset="0"/>
                <a:cs typeface="Times New Roman" pitchFamily="18" charset="0"/>
              </a:rPr>
              <a:t>тез </a:t>
            </a:r>
            <a:r>
              <a:rPr lang="ru-RU" dirty="0" err="1" smtClean="0">
                <a:latin typeface="Times New Roman" pitchFamily="18" charset="0"/>
                <a:cs typeface="Times New Roman" pitchFamily="18" charset="0"/>
              </a:rPr>
              <a:t>арада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тауарды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жеткізбеу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яғни тауарсыз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қалу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Қарсыластардан асып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түсу үшін дайын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өнім қорларын керекті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деңгейде сақтау керек</a:t>
            </a:r>
            <a:r>
              <a:rPr lang="ru-RU" dirty="0" smtClean="0">
                <a:latin typeface="Times New Roman" pitchFamily="18" charset="0"/>
                <a:cs typeface="Times New Roman" pitchFamily="18" charset="0"/>
              </a:rPr>
              <a:t>.</a:t>
            </a:r>
          </a:p>
          <a:p>
            <a:pPr algn="just"/>
            <a:r>
              <a:rPr lang="ru-RU" b="1" i="1" u="sng" dirty="0" err="1" smtClean="0">
                <a:latin typeface="Times New Roman" pitchFamily="18" charset="0"/>
                <a:cs typeface="Times New Roman" pitchFamily="18" charset="0"/>
              </a:rPr>
              <a:t>Бесіншіден</a:t>
            </a:r>
            <a:r>
              <a:rPr lang="ru-RU" b="1" i="1" u="sng"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қосылған құн нормасы</a:t>
            </a:r>
            <a:r>
              <a:rPr lang="ru-RU" dirty="0" smtClean="0">
                <a:latin typeface="Times New Roman" pitchFamily="18" charset="0"/>
                <a:cs typeface="Times New Roman" pitchFamily="18" charset="0"/>
              </a:rPr>
              <a:t> мен шамасы.</a:t>
            </a:r>
            <a:r>
              <a:rPr lang="ru-RU" dirty="0" err="1" smtClean="0">
                <a:latin typeface="Times New Roman" pitchFamily="18" charset="0"/>
                <a:cs typeface="Times New Roman" pitchFamily="18" charset="0"/>
              </a:rPr>
              <a:t>Ұйымның шикізатты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сатып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алудағы қосылған құнның нормасының үлкендігі </a:t>
            </a: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мөлшері үлкен деңгейде болмаса</a:t>
            </a:r>
            <a:r>
              <a:rPr lang="ru-RU" dirty="0" smtClean="0">
                <a:latin typeface="Times New Roman" pitchFamily="18" charset="0"/>
                <a:cs typeface="Times New Roman" pitchFamily="18" charset="0"/>
              </a:rPr>
              <a:t> да) </a:t>
            </a:r>
            <a:r>
              <a:rPr lang="ru-RU" dirty="0" err="1" smtClean="0">
                <a:latin typeface="Times New Roman" pitchFamily="18" charset="0"/>
                <a:cs typeface="Times New Roman" pitchFamily="18" charset="0"/>
              </a:rPr>
              <a:t>жабдықтаушыларын ұзақ мерзімді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төлемдерінің мерзімін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ұзартуды сұрау</a:t>
            </a:r>
            <a:r>
              <a:rPr lang="ru-RU" dirty="0" smtClean="0">
                <a:latin typeface="Times New Roman" pitchFamily="18" charset="0"/>
                <a:cs typeface="Times New Roman" pitchFamily="18" charset="0"/>
              </a:rPr>
              <a:t>.</a:t>
            </a:r>
          </a:p>
          <a:p>
            <a:pPr algn="just"/>
            <a:endParaRPr lang="en-US"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15</a:t>
            </a:fld>
            <a:endParaRPr lang="ru-RU"/>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64704"/>
            <a:ext cx="8229600" cy="5392256"/>
          </a:xfrm>
        </p:spPr>
        <p:txBody>
          <a:bodyPr>
            <a:normAutofit/>
          </a:bodyPr>
          <a:lstStyle/>
          <a:p>
            <a:r>
              <a:rPr lang="kk-KZ" b="1" dirty="0" smtClean="0">
                <a:latin typeface="Times New Roman" pitchFamily="18" charset="0"/>
                <a:cs typeface="Times New Roman" pitchFamily="18" charset="0"/>
              </a:rPr>
              <a:t>АҚҚ төмендету әдістері ( АҚҚ теріс мән болуы) </a:t>
            </a:r>
          </a:p>
          <a:p>
            <a:pPr>
              <a:buFontTx/>
              <a:buChar char="-"/>
            </a:pPr>
            <a:r>
              <a:rPr lang="kk-KZ" dirty="0" smtClean="0">
                <a:latin typeface="Times New Roman" pitchFamily="18" charset="0"/>
                <a:cs typeface="Times New Roman" pitchFamily="18" charset="0"/>
              </a:rPr>
              <a:t>Айналым капиталының айналымдылығын жылдамдату , </a:t>
            </a:r>
            <a:r>
              <a:rPr lang="ru-RU" dirty="0" err="1" smtClean="0">
                <a:latin typeface="Times New Roman" pitchFamily="18" charset="0"/>
                <a:cs typeface="Times New Roman" pitchFamily="18" charset="0"/>
              </a:rPr>
              <a:t>айналым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капиталын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пайдалану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деңгейін көтермелеу</a:t>
            </a:r>
            <a:endParaRPr lang="ru-RU" dirty="0" smtClean="0">
              <a:latin typeface="Times New Roman" pitchFamily="18" charset="0"/>
              <a:cs typeface="Times New Roman" pitchFamily="18" charset="0"/>
            </a:endParaRPr>
          </a:p>
          <a:p>
            <a:pPr>
              <a:buFontTx/>
              <a:buChar char="-"/>
            </a:pPr>
            <a:r>
              <a:rPr lang="ru-RU" dirty="0" err="1" smtClean="0">
                <a:latin typeface="Times New Roman" pitchFamily="18" charset="0"/>
                <a:cs typeface="Times New Roman" pitchFamily="18" charset="0"/>
              </a:rPr>
              <a:t>Активтердің сикьюритизациясы</a:t>
            </a:r>
            <a:endParaRPr lang="ru-RU" dirty="0" smtClean="0">
              <a:latin typeface="Times New Roman" pitchFamily="18" charset="0"/>
              <a:cs typeface="Times New Roman" pitchFamily="18" charset="0"/>
            </a:endParaRPr>
          </a:p>
          <a:p>
            <a:pPr>
              <a:buFontTx/>
              <a:buChar char="-"/>
            </a:pPr>
            <a:r>
              <a:rPr lang="ru-RU" dirty="0" err="1" smtClean="0">
                <a:latin typeface="Times New Roman" pitchFamily="18" charset="0"/>
                <a:cs typeface="Times New Roman" pitchFamily="18" charset="0"/>
              </a:rPr>
              <a:t>Факторрингтік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операцияларды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қолдану</a:t>
            </a:r>
            <a:r>
              <a:rPr lang="ru-RU" dirty="0" smtClean="0">
                <a:latin typeface="Times New Roman" pitchFamily="18" charset="0"/>
                <a:cs typeface="Times New Roman" pitchFamily="18" charset="0"/>
              </a:rPr>
              <a:t> </a:t>
            </a:r>
          </a:p>
          <a:p>
            <a:pPr>
              <a:buFontTx/>
              <a:buChar char="-"/>
            </a:pPr>
            <a:r>
              <a:rPr lang="ru-RU" dirty="0" err="1" smtClean="0">
                <a:latin typeface="Times New Roman" pitchFamily="18" charset="0"/>
                <a:cs typeface="Times New Roman" pitchFamily="18" charset="0"/>
              </a:rPr>
              <a:t>Векселдерді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қолдану</a:t>
            </a:r>
            <a:endParaRPr lang="ru-RU" dirty="0" smtClean="0">
              <a:latin typeface="Times New Roman" pitchFamily="18" charset="0"/>
              <a:cs typeface="Times New Roman" pitchFamily="18" charset="0"/>
            </a:endParaRPr>
          </a:p>
          <a:p>
            <a:pPr>
              <a:buFontTx/>
              <a:buChar char="-"/>
            </a:pPr>
            <a:r>
              <a:rPr lang="ru-RU" dirty="0" err="1" smtClean="0">
                <a:latin typeface="Times New Roman" pitchFamily="18" charset="0"/>
                <a:cs typeface="Times New Roman" pitchFamily="18" charset="0"/>
              </a:rPr>
              <a:t>Ойламаған жерден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қаржыландыру</a:t>
            </a:r>
            <a:endParaRPr lang="en-US"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16</a:t>
            </a:fld>
            <a:endParaRPr lang="ru-RU"/>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20688"/>
            <a:ext cx="8229600" cy="796950"/>
          </a:xfrm>
        </p:spPr>
        <p:txBody>
          <a:bodyPr/>
          <a:lstStyle/>
          <a:p>
            <a:r>
              <a:rPr lang="kk-KZ" dirty="0" smtClean="0">
                <a:latin typeface="Times New Roman" pitchFamily="18" charset="0"/>
                <a:cs typeface="Times New Roman" pitchFamily="18" charset="0"/>
              </a:rPr>
              <a:t>Операциондық цикл</a:t>
            </a:r>
            <a:endParaRPr lang="en-US"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pPr algn="just"/>
            <a:r>
              <a:rPr lang="ru-RU" dirty="0" err="1" smtClean="0">
                <a:latin typeface="Times New Roman" pitchFamily="18" charset="0"/>
                <a:cs typeface="Times New Roman" pitchFamily="18" charset="0"/>
              </a:rPr>
              <a:t>бұл активтердің  жеке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түрлерінің ауысу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процесінде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болатын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айналымдағы активтердің  барлық сомасының толық айналу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уақыты</a:t>
            </a:r>
            <a:endParaRPr lang="en-US"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17</a:t>
            </a:fld>
            <a:endParaRPr lang="ru-RU"/>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64704"/>
            <a:ext cx="8229600" cy="5361459"/>
          </a:xfrm>
        </p:spPr>
        <p:txBody>
          <a:bodyPr>
            <a:normAutofit lnSpcReduction="10000"/>
          </a:bodyPr>
          <a:lstStyle/>
          <a:p>
            <a:pPr algn="ctr">
              <a:buNone/>
            </a:pPr>
            <a:r>
              <a:rPr lang="kk-KZ" b="1" dirty="0" smtClean="0">
                <a:latin typeface="Times New Roman" pitchFamily="18" charset="0"/>
                <a:cs typeface="Times New Roman" pitchFamily="18" charset="0"/>
              </a:rPr>
              <a:t>Операционды циклдың ұзақтығы (күн) </a:t>
            </a:r>
            <a:r>
              <a:rPr lang="en-US" dirty="0" smtClean="0">
                <a:latin typeface="Times New Roman" pitchFamily="18" charset="0"/>
                <a:cs typeface="Times New Roman" pitchFamily="18" charset="0"/>
              </a:rPr>
              <a:t>= </a:t>
            </a:r>
            <a:endParaRPr lang="kk-KZ" dirty="0" smtClean="0">
              <a:latin typeface="Times New Roman" pitchFamily="18" charset="0"/>
              <a:cs typeface="Times New Roman" pitchFamily="18" charset="0"/>
            </a:endParaRPr>
          </a:p>
          <a:p>
            <a:pPr algn="ctr">
              <a:spcBef>
                <a:spcPts val="0"/>
              </a:spcBef>
              <a:buNone/>
            </a:pPr>
            <a:r>
              <a:rPr lang="ru-RU" dirty="0" err="1" smtClean="0">
                <a:latin typeface="Times New Roman" pitchFamily="18" charset="0"/>
                <a:cs typeface="Times New Roman" pitchFamily="18" charset="0"/>
              </a:rPr>
              <a:t>Өндірістік  қорлардың айланысының кезеңі</a:t>
            </a:r>
            <a:endParaRPr lang="ru-RU" dirty="0" smtClean="0">
              <a:latin typeface="Times New Roman" pitchFamily="18" charset="0"/>
              <a:cs typeface="Times New Roman" pitchFamily="18" charset="0"/>
            </a:endParaRPr>
          </a:p>
          <a:p>
            <a:pPr algn="ctr">
              <a:spcBef>
                <a:spcPts val="0"/>
              </a:spcBef>
              <a:buNone/>
            </a:pPr>
            <a:r>
              <a:rPr lang="ru-RU" dirty="0" smtClean="0">
                <a:latin typeface="Times New Roman" pitchFamily="18" charset="0"/>
                <a:cs typeface="Times New Roman" pitchFamily="18" charset="0"/>
              </a:rPr>
              <a:t> + </a:t>
            </a:r>
          </a:p>
          <a:p>
            <a:pPr algn="ctr">
              <a:spcBef>
                <a:spcPts val="0"/>
              </a:spcBef>
              <a:buNone/>
            </a:pPr>
            <a:r>
              <a:rPr lang="ru-RU" dirty="0" err="1" smtClean="0">
                <a:latin typeface="Times New Roman" pitchFamily="18" charset="0"/>
                <a:cs typeface="Times New Roman" pitchFamily="18" charset="0"/>
              </a:rPr>
              <a:t>Дебиторлық қарыздың инкассациясының кезінің ұзақтығы</a:t>
            </a:r>
            <a:endParaRPr lang="ru-RU" dirty="0" smtClean="0">
              <a:latin typeface="Times New Roman" pitchFamily="18" charset="0"/>
              <a:cs typeface="Times New Roman" pitchFamily="18" charset="0"/>
            </a:endParaRPr>
          </a:p>
          <a:p>
            <a:pPr algn="ctr">
              <a:buNone/>
            </a:pPr>
            <a:endParaRPr lang="kk-KZ" b="1" dirty="0" smtClean="0">
              <a:latin typeface="Times New Roman" pitchFamily="18" charset="0"/>
              <a:cs typeface="Times New Roman" pitchFamily="18" charset="0"/>
            </a:endParaRPr>
          </a:p>
          <a:p>
            <a:pPr algn="ctr">
              <a:buNone/>
            </a:pPr>
            <a:r>
              <a:rPr lang="kk-KZ" b="1" dirty="0" smtClean="0">
                <a:latin typeface="Times New Roman" pitchFamily="18" charset="0"/>
                <a:cs typeface="Times New Roman" pitchFamily="18" charset="0"/>
              </a:rPr>
              <a:t>Қаржылық циклдың ұзақтығы</a:t>
            </a:r>
            <a:r>
              <a:rPr lang="en-US" dirty="0" smtClean="0">
                <a:latin typeface="Times New Roman" pitchFamily="18" charset="0"/>
                <a:cs typeface="Times New Roman" pitchFamily="18" charset="0"/>
              </a:rPr>
              <a:t> = </a:t>
            </a:r>
            <a:endParaRPr lang="kk-KZ" dirty="0" smtClean="0">
              <a:latin typeface="Times New Roman" pitchFamily="18" charset="0"/>
              <a:cs typeface="Times New Roman" pitchFamily="18" charset="0"/>
            </a:endParaRPr>
          </a:p>
          <a:p>
            <a:pPr algn="ctr">
              <a:spcBef>
                <a:spcPts val="0"/>
              </a:spcBef>
              <a:buNone/>
            </a:pPr>
            <a:r>
              <a:rPr lang="ru-RU" dirty="0" err="1" smtClean="0">
                <a:latin typeface="Times New Roman" pitchFamily="18" charset="0"/>
                <a:cs typeface="Times New Roman" pitchFamily="18" charset="0"/>
              </a:rPr>
              <a:t>Операциондық циклдың ұзақтығы</a:t>
            </a:r>
            <a:r>
              <a:rPr lang="ru-RU" dirty="0" smtClean="0">
                <a:latin typeface="Times New Roman" pitchFamily="18" charset="0"/>
                <a:cs typeface="Times New Roman" pitchFamily="18" charset="0"/>
              </a:rPr>
              <a:t> </a:t>
            </a:r>
          </a:p>
          <a:p>
            <a:pPr algn="ctr">
              <a:spcBef>
                <a:spcPts val="0"/>
              </a:spcBef>
              <a:buNone/>
            </a:pPr>
            <a:r>
              <a:rPr lang="ru-RU" dirty="0" smtClean="0">
                <a:latin typeface="Times New Roman" pitchFamily="18" charset="0"/>
                <a:cs typeface="Times New Roman" pitchFamily="18" charset="0"/>
              </a:rPr>
              <a:t> -</a:t>
            </a:r>
          </a:p>
          <a:p>
            <a:pPr algn="ctr">
              <a:spcBef>
                <a:spcPts val="0"/>
              </a:spcBef>
              <a:buNone/>
            </a:pPr>
            <a:r>
              <a:rPr lang="ru-RU" dirty="0" err="1" smtClean="0">
                <a:latin typeface="Times New Roman" pitchFamily="18" charset="0"/>
                <a:cs typeface="Times New Roman" pitchFamily="18" charset="0"/>
              </a:rPr>
              <a:t>Кредиторлық қарыздың айналымдылық </a:t>
            </a:r>
            <a:r>
              <a:rPr lang="ru-RU" dirty="0" smtClean="0">
                <a:latin typeface="Times New Roman" pitchFamily="18" charset="0"/>
                <a:cs typeface="Times New Roman" pitchFamily="18" charset="0"/>
              </a:rPr>
              <a:t>периоды</a:t>
            </a:r>
          </a:p>
          <a:p>
            <a:pPr algn="ctr">
              <a:buNone/>
            </a:pPr>
            <a:endParaRPr lang="en-US"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18</a:t>
            </a:fld>
            <a:endParaRPr lang="ru-RU"/>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229600" cy="1143000"/>
          </a:xfrm>
        </p:spPr>
        <p:txBody>
          <a:bodyPr>
            <a:noAutofit/>
          </a:bodyPr>
          <a:lstStyle/>
          <a:p>
            <a:r>
              <a:rPr lang="kk-KZ" sz="3600" b="1" dirty="0" smtClean="0">
                <a:latin typeface="Times New Roman" pitchFamily="18" charset="0"/>
                <a:cs typeface="Times New Roman" pitchFamily="18" charset="0"/>
              </a:rPr>
              <a:t>Айналым капиталының қолдану тиімділігінің көрсеткіштері</a:t>
            </a:r>
            <a:endParaRPr lang="en-US" sz="3600" b="1" dirty="0">
              <a:latin typeface="Times New Roman" pitchFamily="18" charset="0"/>
              <a:cs typeface="Times New Roman" pitchFamily="18" charset="0"/>
            </a:endParaRPr>
          </a:p>
        </p:txBody>
      </p:sp>
      <p:sp>
        <p:nvSpPr>
          <p:cNvPr id="3" name="Содержимое 2"/>
          <p:cNvSpPr>
            <a:spLocks noGrp="1"/>
          </p:cNvSpPr>
          <p:nvPr>
            <p:ph idx="1"/>
          </p:nvPr>
        </p:nvSpPr>
        <p:spPr>
          <a:xfrm>
            <a:off x="457200" y="2132856"/>
            <a:ext cx="8229600" cy="3993307"/>
          </a:xfrm>
        </p:spPr>
        <p:txBody>
          <a:bodyPr/>
          <a:lstStyle/>
          <a:p>
            <a:pPr algn="just"/>
            <a:r>
              <a:rPr lang="kk-KZ" dirty="0" smtClean="0">
                <a:latin typeface="Times New Roman" pitchFamily="18" charset="0"/>
                <a:cs typeface="Times New Roman" pitchFamily="18" charset="0"/>
              </a:rPr>
              <a:t>Айналым капиталының бір айналым ұзақтығы (күнмен)</a:t>
            </a:r>
          </a:p>
          <a:p>
            <a:pPr algn="just"/>
            <a:r>
              <a:rPr lang="kk-KZ" dirty="0" smtClean="0">
                <a:latin typeface="Times New Roman" pitchFamily="18" charset="0"/>
                <a:cs typeface="Times New Roman" pitchFamily="18" charset="0"/>
              </a:rPr>
              <a:t>Берілген кезең ішіндегі айналым жылдамдығы (айналым саны)</a:t>
            </a:r>
          </a:p>
          <a:p>
            <a:pPr algn="just"/>
            <a:r>
              <a:rPr lang="kk-KZ" dirty="0" smtClean="0">
                <a:latin typeface="Times New Roman" pitchFamily="18" charset="0"/>
                <a:cs typeface="Times New Roman" pitchFamily="18" charset="0"/>
              </a:rPr>
              <a:t>Айналым капиталының рентабельділігі</a:t>
            </a:r>
            <a:endParaRPr lang="en-US"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19</a:t>
            </a:fld>
            <a:endParaRPr lang="ru-RU"/>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dirty="0" smtClean="0">
                <a:latin typeface="Times New Roman" pitchFamily="18" charset="0"/>
                <a:cs typeface="Times New Roman" pitchFamily="18" charset="0"/>
              </a:rPr>
              <a:t>Активтердің секрьютизациясы</a:t>
            </a:r>
            <a:endParaRPr lang="en-US"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85000" lnSpcReduction="20000"/>
          </a:bodyPr>
          <a:lstStyle/>
          <a:p>
            <a:pPr algn="just"/>
            <a:r>
              <a:rPr lang="kk-KZ" dirty="0" smtClean="0">
                <a:latin typeface="Times New Roman" pitchFamily="18" charset="0"/>
                <a:cs typeface="Times New Roman" pitchFamily="18" charset="0"/>
              </a:rPr>
              <a:t>Кепілдендірілген бағалы қағаздарды эмиссиялауды білдіреді. Бұл операцияның мағынасы келісіде: кейбір несиелік ұйымдар берілген несиені пұл ретінде қарастырады және бағалы қағаздарды жалпы қамтамасыз ету үшін шығарады. Бір активтің маңыздылығы жоғары болмауы мүмкін, алайда жинақталған активтер маңызды шаманы білдіреді. Секрьютизация процесіне өзінің функцияларын орындайтын бірнеше қаржылық ұйым қатысады: несие беру, пұлды белгілеу, эмиссия жүргізу, сақтандыру, жаңа бағалы қағаздарды инвестициялау</a:t>
            </a:r>
            <a:endParaRPr lang="en-US"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20</a:t>
            </a:fld>
            <a:endParaRPr lang="ru-RU"/>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Факторинг</a:t>
            </a:r>
            <a:endParaRPr lang="en-US" dirty="0"/>
          </a:p>
        </p:txBody>
      </p:sp>
      <p:sp>
        <p:nvSpPr>
          <p:cNvPr id="3" name="Содержимое 2"/>
          <p:cNvSpPr>
            <a:spLocks noGrp="1"/>
          </p:cNvSpPr>
          <p:nvPr>
            <p:ph idx="1"/>
          </p:nvPr>
        </p:nvSpPr>
        <p:spPr/>
        <p:txBody>
          <a:bodyPr>
            <a:noAutofit/>
          </a:bodyPr>
          <a:lstStyle/>
          <a:p>
            <a:r>
              <a:rPr lang="kk-KZ" sz="2400" dirty="0" smtClean="0">
                <a:latin typeface="Times New Roman" pitchFamily="18" charset="0"/>
                <a:cs typeface="Times New Roman" pitchFamily="18" charset="0"/>
              </a:rPr>
              <a:t>Факторингті клиентіңіздің қарызгерлерінен ақшалай қаражаттарды қайтару және оның қарыздық талаптарын басқарумен айналасатын спициализацияланған мекеме деп анықтауаға болады.</a:t>
            </a:r>
          </a:p>
          <a:p>
            <a:pPr>
              <a:buNone/>
            </a:pPr>
            <a:r>
              <a:rPr lang="kk-KZ" sz="2400" dirty="0" smtClean="0">
                <a:latin typeface="Times New Roman" pitchFamily="18" charset="0"/>
                <a:cs typeface="Times New Roman" pitchFamily="18" charset="0"/>
              </a:rPr>
              <a:t> </a:t>
            </a:r>
          </a:p>
          <a:p>
            <a:r>
              <a:rPr lang="kk-KZ" sz="2400" dirty="0" smtClean="0">
                <a:latin typeface="Times New Roman" pitchFamily="18" charset="0"/>
                <a:cs typeface="Times New Roman" pitchFamily="18" charset="0"/>
              </a:rPr>
              <a:t>Факторинг операцияларына 3 тарап қатысады:</a:t>
            </a:r>
          </a:p>
          <a:p>
            <a:pPr marL="514350" indent="-514350">
              <a:buAutoNum type="arabicPeriod"/>
            </a:pPr>
            <a:r>
              <a:rPr lang="kk-KZ" sz="2400" i="1" u="sng" dirty="0" smtClean="0">
                <a:latin typeface="Times New Roman" pitchFamily="18" charset="0"/>
                <a:cs typeface="Times New Roman" pitchFamily="18" charset="0"/>
              </a:rPr>
              <a:t>Факторингтік компания </a:t>
            </a:r>
            <a:r>
              <a:rPr lang="kk-KZ" sz="2400" dirty="0" smtClean="0">
                <a:latin typeface="Times New Roman" pitchFamily="18" charset="0"/>
                <a:cs typeface="Times New Roman" pitchFamily="18" charset="0"/>
              </a:rPr>
              <a:t>– өздерінің клиенттерінен шот-фактураны сатып алатын арнайы мекеме </a:t>
            </a:r>
          </a:p>
          <a:p>
            <a:pPr marL="514350" indent="-514350">
              <a:buAutoNum type="arabicPeriod"/>
            </a:pPr>
            <a:r>
              <a:rPr lang="kk-KZ" sz="2400" i="1" u="sng" dirty="0" smtClean="0">
                <a:latin typeface="Times New Roman" pitchFamily="18" charset="0"/>
                <a:cs typeface="Times New Roman" pitchFamily="18" charset="0"/>
              </a:rPr>
              <a:t>Клиент</a:t>
            </a:r>
            <a:r>
              <a:rPr lang="kk-KZ" sz="2400" dirty="0" smtClean="0">
                <a:latin typeface="Times New Roman" pitchFamily="18" charset="0"/>
                <a:cs typeface="Times New Roman" pitchFamily="18" charset="0"/>
              </a:rPr>
              <a:t> – тауарды жабдықтаушы, несие беруші </a:t>
            </a:r>
          </a:p>
          <a:p>
            <a:pPr marL="514350" indent="-514350">
              <a:buAutoNum type="arabicPeriod"/>
            </a:pPr>
            <a:r>
              <a:rPr lang="kk-KZ" sz="2400" i="1" u="sng" dirty="0" smtClean="0">
                <a:latin typeface="Times New Roman" pitchFamily="18" charset="0"/>
                <a:cs typeface="Times New Roman" pitchFamily="18" charset="0"/>
              </a:rPr>
              <a:t>Тауарды сатып алушы</a:t>
            </a:r>
            <a:endParaRPr lang="en-US" sz="2400" i="1" u="sng"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21</a:t>
            </a:fld>
            <a:endParaRPr lang="ru-RU"/>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229600" cy="1143000"/>
          </a:xfrm>
        </p:spPr>
        <p:txBody>
          <a:bodyPr>
            <a:noAutofit/>
          </a:bodyPr>
          <a:lstStyle/>
          <a:p>
            <a:r>
              <a:rPr lang="kk-KZ" sz="3200" dirty="0" smtClean="0"/>
              <a:t>Факторинг қызметінің құны 2 элементтен тұрады: </a:t>
            </a:r>
            <a:endParaRPr lang="en-US" sz="3200" dirty="0"/>
          </a:p>
        </p:txBody>
      </p:sp>
      <p:sp>
        <p:nvSpPr>
          <p:cNvPr id="3" name="Содержимое 2"/>
          <p:cNvSpPr>
            <a:spLocks noGrp="1"/>
          </p:cNvSpPr>
          <p:nvPr>
            <p:ph idx="1"/>
          </p:nvPr>
        </p:nvSpPr>
        <p:spPr/>
        <p:txBody>
          <a:bodyPr>
            <a:noAutofit/>
          </a:bodyPr>
          <a:lstStyle/>
          <a:p>
            <a:pPr marL="514350" indent="-514350" algn="just">
              <a:buAutoNum type="arabicPeriod"/>
            </a:pPr>
            <a:r>
              <a:rPr lang="kk-KZ" sz="2400" b="1" dirty="0" smtClean="0">
                <a:latin typeface="Times New Roman" pitchFamily="18" charset="0"/>
                <a:cs typeface="Times New Roman" pitchFamily="18" charset="0"/>
              </a:rPr>
              <a:t>Комиссия</a:t>
            </a:r>
            <a:r>
              <a:rPr lang="kk-KZ" sz="2400" dirty="0" smtClean="0">
                <a:latin typeface="Times New Roman" pitchFamily="18" charset="0"/>
                <a:cs typeface="Times New Roman" pitchFamily="18" charset="0"/>
              </a:rPr>
              <a:t> (қызмет көрсету үшін шот сомасынан алынатын пайыз) әлемдік тәжірибеде комиссия мөлшері 1,5-2,5 </a:t>
            </a:r>
            <a:r>
              <a:rPr lang="en-US" sz="2400" dirty="0" smtClean="0">
                <a:latin typeface="Times New Roman" pitchFamily="18" charset="0"/>
                <a:cs typeface="Times New Roman" pitchFamily="18" charset="0"/>
              </a:rPr>
              <a:t>% </a:t>
            </a:r>
            <a:r>
              <a:rPr lang="kk-KZ" sz="2400" dirty="0" smtClean="0">
                <a:latin typeface="Times New Roman" pitchFamily="18" charset="0"/>
                <a:cs typeface="Times New Roman" pitchFamily="18" charset="0"/>
              </a:rPr>
              <a:t>құрайды.</a:t>
            </a:r>
          </a:p>
          <a:p>
            <a:pPr marL="514350" indent="-514350" algn="just">
              <a:buAutoNum type="arabicPeriod"/>
            </a:pPr>
            <a:r>
              <a:rPr lang="kk-KZ" sz="2400" b="1" dirty="0" smtClean="0">
                <a:latin typeface="Times New Roman" pitchFamily="18" charset="0"/>
                <a:cs typeface="Times New Roman" pitchFamily="18" charset="0"/>
              </a:rPr>
              <a:t>Пайыз</a:t>
            </a:r>
            <a:r>
              <a:rPr lang="kk-KZ" sz="2400" dirty="0" smtClean="0">
                <a:latin typeface="Times New Roman" pitchFamily="18" charset="0"/>
                <a:cs typeface="Times New Roman" pitchFamily="18" charset="0"/>
              </a:rPr>
              <a:t> – оған берілген құжаттарды мерзімінен бұрын төлеу барысында алынады. Факторинг ережесі бойынша несие үшін төленетін пайыз мөлшерлемесі ақша нарығында мөлшерлемеден 1-2 </a:t>
            </a:r>
            <a:r>
              <a:rPr lang="en-US" sz="2400" dirty="0" smtClean="0">
                <a:latin typeface="Times New Roman" pitchFamily="18" charset="0"/>
                <a:cs typeface="Times New Roman" pitchFamily="18" charset="0"/>
              </a:rPr>
              <a:t>% </a:t>
            </a:r>
            <a:r>
              <a:rPr lang="kk-KZ" sz="2400" dirty="0" smtClean="0">
                <a:latin typeface="Times New Roman" pitchFamily="18" charset="0"/>
                <a:cs typeface="Times New Roman" pitchFamily="18" charset="0"/>
              </a:rPr>
              <a:t>жоғары болып келеді.</a:t>
            </a:r>
          </a:p>
          <a:p>
            <a:pPr marL="514350" indent="-514350" algn="just"/>
            <a:r>
              <a:rPr lang="kk-KZ" sz="2400" dirty="0" smtClean="0">
                <a:latin typeface="Times New Roman" pitchFamily="18" charset="0"/>
                <a:cs typeface="Times New Roman" pitchFamily="18" charset="0"/>
              </a:rPr>
              <a:t>      Фактор-ұйымының негізгі қызметі болып клиенттерге кепілденген төлемдер төлеу болып табылады. Фактор-ұйым клиентке сатып алушылардың төлем қабілетсіздігіне қарамастан барлық акцептелген шот-фактураны төлеу қажет</a:t>
            </a:r>
            <a:endParaRPr lang="en-US" sz="24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22</a:t>
            </a:fld>
            <a:endParaRPr lang="ru-RU"/>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idx="1"/>
          </p:nvPr>
        </p:nvSpPr>
        <p:spPr>
          <a:xfrm>
            <a:off x="0" y="981075"/>
            <a:ext cx="8675688" cy="5576888"/>
          </a:xfrm>
        </p:spPr>
        <p:txBody>
          <a:bodyPr/>
          <a:lstStyle/>
          <a:p>
            <a:pPr eaLnBrk="1" hangingPunct="1">
              <a:buFontTx/>
              <a:buNone/>
            </a:pPr>
            <a:endParaRPr lang="ru-RU" dirty="0" smtClean="0"/>
          </a:p>
          <a:p>
            <a:pPr eaLnBrk="1" hangingPunct="1">
              <a:buFontTx/>
              <a:buNone/>
            </a:pPr>
            <a:endParaRPr lang="ru-RU" dirty="0" smtClean="0"/>
          </a:p>
        </p:txBody>
      </p:sp>
      <p:sp>
        <p:nvSpPr>
          <p:cNvPr id="19459" name="Rectangle 6"/>
          <p:cNvSpPr>
            <a:spLocks noChangeArrowheads="1"/>
          </p:cNvSpPr>
          <p:nvPr/>
        </p:nvSpPr>
        <p:spPr bwMode="auto">
          <a:xfrm>
            <a:off x="0" y="404813"/>
            <a:ext cx="8229600" cy="1143000"/>
          </a:xfrm>
          <a:prstGeom prst="rect">
            <a:avLst/>
          </a:prstGeom>
          <a:noFill/>
          <a:ln w="9525">
            <a:noFill/>
            <a:miter lim="800000"/>
            <a:headEnd/>
            <a:tailEnd/>
          </a:ln>
        </p:spPr>
        <p:txBody>
          <a:bodyPr anchor="ctr"/>
          <a:lstStyle/>
          <a:p>
            <a:pPr algn="ctr"/>
            <a:endParaRPr lang="en-US" sz="2400" b="1">
              <a:solidFill>
                <a:schemeClr val="tx2"/>
              </a:solidFill>
            </a:endParaRPr>
          </a:p>
        </p:txBody>
      </p:sp>
      <p:sp>
        <p:nvSpPr>
          <p:cNvPr id="19460" name="Rectangle 31"/>
          <p:cNvSpPr>
            <a:spLocks noChangeArrowheads="1"/>
          </p:cNvSpPr>
          <p:nvPr/>
        </p:nvSpPr>
        <p:spPr bwMode="auto">
          <a:xfrm>
            <a:off x="438150" y="274638"/>
            <a:ext cx="8229600" cy="949325"/>
          </a:xfrm>
          <a:prstGeom prst="rect">
            <a:avLst/>
          </a:prstGeom>
          <a:noFill/>
          <a:ln w="9525">
            <a:noFill/>
            <a:miter lim="800000"/>
            <a:headEnd/>
            <a:tailEnd/>
          </a:ln>
        </p:spPr>
        <p:txBody>
          <a:bodyPr anchor="ctr"/>
          <a:lstStyle/>
          <a:p>
            <a:pPr algn="ctr"/>
            <a:r>
              <a:rPr lang="ru-RU" sz="2400" dirty="0" err="1" smtClean="0">
                <a:latin typeface="Times New Roman" pitchFamily="18" charset="0"/>
                <a:cs typeface="Times New Roman" pitchFamily="18" charset="0"/>
              </a:rPr>
              <a:t>Жүзеге асырудың және айналымдағы активтің көлемінің тәуелділік нұсқалары</a:t>
            </a:r>
            <a:endParaRPr lang="ru-RU" sz="2400" b="1" dirty="0">
              <a:solidFill>
                <a:schemeClr val="tx2"/>
              </a:solidFill>
            </a:endParaRPr>
          </a:p>
        </p:txBody>
      </p:sp>
      <p:sp>
        <p:nvSpPr>
          <p:cNvPr id="19461" name="Line 32"/>
          <p:cNvSpPr>
            <a:spLocks noChangeShapeType="1"/>
          </p:cNvSpPr>
          <p:nvPr/>
        </p:nvSpPr>
        <p:spPr bwMode="auto">
          <a:xfrm>
            <a:off x="1739900" y="1943100"/>
            <a:ext cx="0" cy="3790950"/>
          </a:xfrm>
          <a:prstGeom prst="line">
            <a:avLst/>
          </a:prstGeom>
          <a:noFill/>
          <a:ln w="9525">
            <a:solidFill>
              <a:schemeClr val="tx1"/>
            </a:solidFill>
            <a:round/>
            <a:headEnd/>
            <a:tailEnd/>
          </a:ln>
        </p:spPr>
        <p:txBody>
          <a:bodyPr/>
          <a:lstStyle/>
          <a:p>
            <a:endParaRPr lang="en-US"/>
          </a:p>
        </p:txBody>
      </p:sp>
      <p:sp>
        <p:nvSpPr>
          <p:cNvPr id="19462" name="Line 33"/>
          <p:cNvSpPr>
            <a:spLocks noChangeShapeType="1"/>
          </p:cNvSpPr>
          <p:nvPr/>
        </p:nvSpPr>
        <p:spPr bwMode="auto">
          <a:xfrm>
            <a:off x="1739900" y="5734050"/>
            <a:ext cx="5689600" cy="0"/>
          </a:xfrm>
          <a:prstGeom prst="line">
            <a:avLst/>
          </a:prstGeom>
          <a:noFill/>
          <a:ln w="9525">
            <a:solidFill>
              <a:schemeClr val="tx1"/>
            </a:solidFill>
            <a:round/>
            <a:headEnd/>
            <a:tailEnd/>
          </a:ln>
        </p:spPr>
        <p:txBody>
          <a:bodyPr/>
          <a:lstStyle/>
          <a:p>
            <a:endParaRPr lang="en-US"/>
          </a:p>
        </p:txBody>
      </p:sp>
      <p:sp>
        <p:nvSpPr>
          <p:cNvPr id="19463" name="Line 34"/>
          <p:cNvSpPr>
            <a:spLocks noChangeShapeType="1"/>
          </p:cNvSpPr>
          <p:nvPr/>
        </p:nvSpPr>
        <p:spPr bwMode="auto">
          <a:xfrm flipV="1">
            <a:off x="1739900" y="2168525"/>
            <a:ext cx="3627438" cy="3565525"/>
          </a:xfrm>
          <a:prstGeom prst="line">
            <a:avLst/>
          </a:prstGeom>
          <a:noFill/>
          <a:ln w="9525">
            <a:solidFill>
              <a:srgbClr val="006600"/>
            </a:solidFill>
            <a:round/>
            <a:headEnd/>
            <a:tailEnd/>
          </a:ln>
        </p:spPr>
        <p:txBody>
          <a:bodyPr/>
          <a:lstStyle/>
          <a:p>
            <a:endParaRPr lang="en-US"/>
          </a:p>
        </p:txBody>
      </p:sp>
      <p:sp>
        <p:nvSpPr>
          <p:cNvPr id="19464" name="Line 35"/>
          <p:cNvSpPr>
            <a:spLocks noChangeShapeType="1"/>
          </p:cNvSpPr>
          <p:nvPr/>
        </p:nvSpPr>
        <p:spPr bwMode="auto">
          <a:xfrm flipV="1">
            <a:off x="1739900" y="2663825"/>
            <a:ext cx="4168775" cy="3070225"/>
          </a:xfrm>
          <a:prstGeom prst="line">
            <a:avLst/>
          </a:prstGeom>
          <a:noFill/>
          <a:ln w="9525">
            <a:solidFill>
              <a:schemeClr val="accent2"/>
            </a:solidFill>
            <a:round/>
            <a:headEnd/>
            <a:tailEnd/>
          </a:ln>
        </p:spPr>
        <p:txBody>
          <a:bodyPr/>
          <a:lstStyle/>
          <a:p>
            <a:endParaRPr lang="en-US"/>
          </a:p>
        </p:txBody>
      </p:sp>
      <p:sp>
        <p:nvSpPr>
          <p:cNvPr id="19465" name="Line 36"/>
          <p:cNvSpPr>
            <a:spLocks noChangeShapeType="1"/>
          </p:cNvSpPr>
          <p:nvPr/>
        </p:nvSpPr>
        <p:spPr bwMode="auto">
          <a:xfrm flipV="1">
            <a:off x="1722438" y="3114675"/>
            <a:ext cx="4635500" cy="2609850"/>
          </a:xfrm>
          <a:prstGeom prst="line">
            <a:avLst/>
          </a:prstGeom>
          <a:noFill/>
          <a:ln w="9525">
            <a:solidFill>
              <a:srgbClr val="993366"/>
            </a:solidFill>
            <a:round/>
            <a:headEnd/>
            <a:tailEnd/>
          </a:ln>
        </p:spPr>
        <p:txBody>
          <a:bodyPr/>
          <a:lstStyle/>
          <a:p>
            <a:endParaRPr lang="en-US"/>
          </a:p>
        </p:txBody>
      </p:sp>
      <p:sp>
        <p:nvSpPr>
          <p:cNvPr id="19466" name="Text Box 37"/>
          <p:cNvSpPr txBox="1">
            <a:spLocks noChangeArrowheads="1"/>
          </p:cNvSpPr>
          <p:nvPr/>
        </p:nvSpPr>
        <p:spPr bwMode="auto">
          <a:xfrm>
            <a:off x="179388" y="3508375"/>
            <a:ext cx="1304925" cy="738664"/>
          </a:xfrm>
          <a:prstGeom prst="rect">
            <a:avLst/>
          </a:prstGeom>
          <a:noFill/>
          <a:ln w="9525">
            <a:noFill/>
            <a:miter lim="800000"/>
            <a:headEnd/>
            <a:tailEnd/>
          </a:ln>
        </p:spPr>
        <p:txBody>
          <a:bodyPr>
            <a:spAutoFit/>
          </a:bodyPr>
          <a:lstStyle/>
          <a:p>
            <a:pPr algn="ctr"/>
            <a:r>
              <a:rPr lang="ru-RU" sz="1400" dirty="0" err="1" smtClean="0">
                <a:latin typeface="Times New Roman" pitchFamily="18" charset="0"/>
                <a:cs typeface="Times New Roman" pitchFamily="18" charset="0"/>
              </a:rPr>
              <a:t>Айнымалы</a:t>
            </a:r>
            <a:r>
              <a:rPr lang="ru-RU" sz="1400" dirty="0" smtClean="0">
                <a:latin typeface="Times New Roman" pitchFamily="18" charset="0"/>
                <a:cs typeface="Times New Roman" pitchFamily="18" charset="0"/>
              </a:rPr>
              <a:t> актив</a:t>
            </a:r>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sp>
        <p:nvSpPr>
          <p:cNvPr id="19467" name="Text Box 38"/>
          <p:cNvSpPr txBox="1">
            <a:spLocks noChangeArrowheads="1"/>
          </p:cNvSpPr>
          <p:nvPr/>
        </p:nvSpPr>
        <p:spPr bwMode="auto">
          <a:xfrm>
            <a:off x="3792538" y="5810250"/>
            <a:ext cx="1239506" cy="307777"/>
          </a:xfrm>
          <a:prstGeom prst="rect">
            <a:avLst/>
          </a:prstGeom>
          <a:noFill/>
          <a:ln w="9525">
            <a:noFill/>
            <a:miter lim="800000"/>
            <a:headEnd/>
            <a:tailEnd/>
          </a:ln>
        </p:spPr>
        <p:txBody>
          <a:bodyPr wrap="none">
            <a:spAutoFit/>
          </a:bodyPr>
          <a:lstStyle/>
          <a:p>
            <a:r>
              <a:rPr lang="ru-RU" sz="1400" dirty="0" err="1" smtClean="0">
                <a:latin typeface="Times New Roman" pitchFamily="18" charset="0"/>
                <a:cs typeface="Times New Roman" pitchFamily="18" charset="0"/>
              </a:rPr>
              <a:t>Жүзеге асыру</a:t>
            </a:r>
            <a:endParaRPr lang="ru-RU" sz="1400" dirty="0">
              <a:latin typeface="Times New Roman" pitchFamily="18" charset="0"/>
              <a:cs typeface="Times New Roman" pitchFamily="18" charset="0"/>
            </a:endParaRPr>
          </a:p>
        </p:txBody>
      </p:sp>
      <p:sp>
        <p:nvSpPr>
          <p:cNvPr id="19468" name="Text Box 39"/>
          <p:cNvSpPr txBox="1">
            <a:spLocks noChangeArrowheads="1"/>
          </p:cNvSpPr>
          <p:nvPr/>
        </p:nvSpPr>
        <p:spPr bwMode="auto">
          <a:xfrm>
            <a:off x="1187450" y="4621213"/>
            <a:ext cx="584200" cy="336550"/>
          </a:xfrm>
          <a:prstGeom prst="rect">
            <a:avLst/>
          </a:prstGeom>
          <a:noFill/>
          <a:ln w="9525">
            <a:noFill/>
            <a:miter lim="800000"/>
            <a:headEnd/>
            <a:tailEnd/>
          </a:ln>
        </p:spPr>
        <p:txBody>
          <a:bodyPr wrap="none">
            <a:spAutoFit/>
          </a:bodyPr>
          <a:lstStyle/>
          <a:p>
            <a:r>
              <a:rPr lang="ru-RU" sz="1600"/>
              <a:t>  10</a:t>
            </a:r>
          </a:p>
        </p:txBody>
      </p:sp>
      <p:sp>
        <p:nvSpPr>
          <p:cNvPr id="19469" name="Text Box 40"/>
          <p:cNvSpPr txBox="1">
            <a:spLocks noChangeArrowheads="1"/>
          </p:cNvSpPr>
          <p:nvPr/>
        </p:nvSpPr>
        <p:spPr bwMode="auto">
          <a:xfrm>
            <a:off x="1360488" y="3933825"/>
            <a:ext cx="441325" cy="336550"/>
          </a:xfrm>
          <a:prstGeom prst="rect">
            <a:avLst/>
          </a:prstGeom>
          <a:noFill/>
          <a:ln w="9525">
            <a:noFill/>
            <a:miter lim="800000"/>
            <a:headEnd/>
            <a:tailEnd/>
          </a:ln>
        </p:spPr>
        <p:txBody>
          <a:bodyPr wrap="none">
            <a:spAutoFit/>
          </a:bodyPr>
          <a:lstStyle/>
          <a:p>
            <a:r>
              <a:rPr lang="ru-RU" sz="1600"/>
              <a:t>20</a:t>
            </a:r>
          </a:p>
        </p:txBody>
      </p:sp>
      <p:sp>
        <p:nvSpPr>
          <p:cNvPr id="19470" name="Text Box 41"/>
          <p:cNvSpPr txBox="1">
            <a:spLocks noChangeArrowheads="1"/>
          </p:cNvSpPr>
          <p:nvPr/>
        </p:nvSpPr>
        <p:spPr bwMode="auto">
          <a:xfrm>
            <a:off x="1346200" y="3181350"/>
            <a:ext cx="441325" cy="336550"/>
          </a:xfrm>
          <a:prstGeom prst="rect">
            <a:avLst/>
          </a:prstGeom>
          <a:noFill/>
          <a:ln w="9525">
            <a:noFill/>
            <a:miter lim="800000"/>
            <a:headEnd/>
            <a:tailEnd/>
          </a:ln>
        </p:spPr>
        <p:txBody>
          <a:bodyPr wrap="none">
            <a:spAutoFit/>
          </a:bodyPr>
          <a:lstStyle/>
          <a:p>
            <a:r>
              <a:rPr lang="ru-RU" sz="1600"/>
              <a:t>30</a:t>
            </a:r>
          </a:p>
        </p:txBody>
      </p:sp>
      <p:sp>
        <p:nvSpPr>
          <p:cNvPr id="19471" name="Text Box 42"/>
          <p:cNvSpPr txBox="1">
            <a:spLocks noChangeArrowheads="1"/>
          </p:cNvSpPr>
          <p:nvPr/>
        </p:nvSpPr>
        <p:spPr bwMode="auto">
          <a:xfrm>
            <a:off x="1346200" y="2389188"/>
            <a:ext cx="441325" cy="336550"/>
          </a:xfrm>
          <a:prstGeom prst="rect">
            <a:avLst/>
          </a:prstGeom>
          <a:noFill/>
          <a:ln w="9525">
            <a:noFill/>
            <a:miter lim="800000"/>
            <a:headEnd/>
            <a:tailEnd/>
          </a:ln>
        </p:spPr>
        <p:txBody>
          <a:bodyPr wrap="none">
            <a:spAutoFit/>
          </a:bodyPr>
          <a:lstStyle/>
          <a:p>
            <a:r>
              <a:rPr lang="ru-RU" sz="1600"/>
              <a:t>40</a:t>
            </a:r>
          </a:p>
        </p:txBody>
      </p:sp>
      <p:sp>
        <p:nvSpPr>
          <p:cNvPr id="19472" name="Text Box 43"/>
          <p:cNvSpPr txBox="1">
            <a:spLocks noChangeArrowheads="1"/>
          </p:cNvSpPr>
          <p:nvPr/>
        </p:nvSpPr>
        <p:spPr bwMode="auto">
          <a:xfrm>
            <a:off x="3160713" y="5422900"/>
            <a:ext cx="441325" cy="336550"/>
          </a:xfrm>
          <a:prstGeom prst="rect">
            <a:avLst/>
          </a:prstGeom>
          <a:noFill/>
          <a:ln w="9525">
            <a:noFill/>
            <a:miter lim="800000"/>
            <a:headEnd/>
            <a:tailEnd/>
          </a:ln>
        </p:spPr>
        <p:txBody>
          <a:bodyPr wrap="none">
            <a:spAutoFit/>
          </a:bodyPr>
          <a:lstStyle/>
          <a:p>
            <a:r>
              <a:rPr lang="ru-RU" sz="1600"/>
              <a:t>50</a:t>
            </a:r>
          </a:p>
        </p:txBody>
      </p:sp>
      <p:sp>
        <p:nvSpPr>
          <p:cNvPr id="19473" name="Text Box 44"/>
          <p:cNvSpPr txBox="1">
            <a:spLocks noChangeArrowheads="1"/>
          </p:cNvSpPr>
          <p:nvPr/>
        </p:nvSpPr>
        <p:spPr bwMode="auto">
          <a:xfrm>
            <a:off x="4313238" y="5422900"/>
            <a:ext cx="712787" cy="336550"/>
          </a:xfrm>
          <a:prstGeom prst="rect">
            <a:avLst/>
          </a:prstGeom>
          <a:noFill/>
          <a:ln w="9525">
            <a:noFill/>
            <a:miter lim="800000"/>
            <a:headEnd/>
            <a:tailEnd/>
          </a:ln>
        </p:spPr>
        <p:txBody>
          <a:bodyPr wrap="none">
            <a:spAutoFit/>
          </a:bodyPr>
          <a:lstStyle/>
          <a:p>
            <a:r>
              <a:rPr lang="ru-RU" sz="1600"/>
              <a:t>  100</a:t>
            </a:r>
          </a:p>
        </p:txBody>
      </p:sp>
      <p:sp>
        <p:nvSpPr>
          <p:cNvPr id="19474" name="Text Box 45"/>
          <p:cNvSpPr txBox="1">
            <a:spLocks noChangeArrowheads="1"/>
          </p:cNvSpPr>
          <p:nvPr/>
        </p:nvSpPr>
        <p:spPr bwMode="auto">
          <a:xfrm>
            <a:off x="5681663" y="5422900"/>
            <a:ext cx="569912" cy="336550"/>
          </a:xfrm>
          <a:prstGeom prst="rect">
            <a:avLst/>
          </a:prstGeom>
          <a:noFill/>
          <a:ln w="9525">
            <a:noFill/>
            <a:miter lim="800000"/>
            <a:headEnd/>
            <a:tailEnd/>
          </a:ln>
        </p:spPr>
        <p:txBody>
          <a:bodyPr wrap="none">
            <a:spAutoFit/>
          </a:bodyPr>
          <a:lstStyle/>
          <a:p>
            <a:r>
              <a:rPr lang="ru-RU" sz="1600"/>
              <a:t>150</a:t>
            </a:r>
          </a:p>
        </p:txBody>
      </p:sp>
      <p:sp>
        <p:nvSpPr>
          <p:cNvPr id="19475" name="Text Box 46"/>
          <p:cNvSpPr txBox="1">
            <a:spLocks noChangeArrowheads="1"/>
          </p:cNvSpPr>
          <p:nvPr/>
        </p:nvSpPr>
        <p:spPr bwMode="auto">
          <a:xfrm>
            <a:off x="6958013" y="5422900"/>
            <a:ext cx="569912" cy="336550"/>
          </a:xfrm>
          <a:prstGeom prst="rect">
            <a:avLst/>
          </a:prstGeom>
          <a:noFill/>
          <a:ln w="9525">
            <a:noFill/>
            <a:miter lim="800000"/>
            <a:headEnd/>
            <a:tailEnd/>
          </a:ln>
        </p:spPr>
        <p:txBody>
          <a:bodyPr wrap="none">
            <a:spAutoFit/>
          </a:bodyPr>
          <a:lstStyle/>
          <a:p>
            <a:r>
              <a:rPr lang="ru-RU" sz="1600"/>
              <a:t>200</a:t>
            </a:r>
          </a:p>
        </p:txBody>
      </p:sp>
      <p:sp>
        <p:nvSpPr>
          <p:cNvPr id="19476" name="Line 47"/>
          <p:cNvSpPr>
            <a:spLocks noChangeShapeType="1"/>
          </p:cNvSpPr>
          <p:nvPr/>
        </p:nvSpPr>
        <p:spPr bwMode="auto">
          <a:xfrm flipH="1">
            <a:off x="4557713" y="3024188"/>
            <a:ext cx="0" cy="2700337"/>
          </a:xfrm>
          <a:prstGeom prst="line">
            <a:avLst/>
          </a:prstGeom>
          <a:noFill/>
          <a:ln w="9525">
            <a:solidFill>
              <a:schemeClr val="tx1"/>
            </a:solidFill>
            <a:prstDash val="dash"/>
            <a:round/>
            <a:headEnd/>
            <a:tailEnd/>
          </a:ln>
        </p:spPr>
        <p:txBody>
          <a:bodyPr/>
          <a:lstStyle/>
          <a:p>
            <a:endParaRPr lang="en-US"/>
          </a:p>
        </p:txBody>
      </p:sp>
      <p:sp>
        <p:nvSpPr>
          <p:cNvPr id="19477" name="Line 48"/>
          <p:cNvSpPr>
            <a:spLocks noChangeShapeType="1"/>
          </p:cNvSpPr>
          <p:nvPr/>
        </p:nvSpPr>
        <p:spPr bwMode="auto">
          <a:xfrm>
            <a:off x="1739900" y="2997200"/>
            <a:ext cx="2808288" cy="0"/>
          </a:xfrm>
          <a:prstGeom prst="line">
            <a:avLst/>
          </a:prstGeom>
          <a:noFill/>
          <a:ln w="9525">
            <a:solidFill>
              <a:schemeClr val="tx1"/>
            </a:solidFill>
            <a:prstDash val="dash"/>
            <a:round/>
            <a:headEnd/>
            <a:tailEnd/>
          </a:ln>
        </p:spPr>
        <p:txBody>
          <a:bodyPr/>
          <a:lstStyle/>
          <a:p>
            <a:endParaRPr lang="en-US"/>
          </a:p>
        </p:txBody>
      </p:sp>
      <p:sp>
        <p:nvSpPr>
          <p:cNvPr id="19478" name="Line 49"/>
          <p:cNvSpPr>
            <a:spLocks noChangeShapeType="1"/>
          </p:cNvSpPr>
          <p:nvPr/>
        </p:nvSpPr>
        <p:spPr bwMode="auto">
          <a:xfrm>
            <a:off x="1739900" y="4149725"/>
            <a:ext cx="2817813" cy="0"/>
          </a:xfrm>
          <a:prstGeom prst="line">
            <a:avLst/>
          </a:prstGeom>
          <a:noFill/>
          <a:ln w="9525">
            <a:solidFill>
              <a:schemeClr val="tx1"/>
            </a:solidFill>
            <a:prstDash val="dash"/>
            <a:round/>
            <a:headEnd/>
            <a:tailEnd/>
          </a:ln>
        </p:spPr>
        <p:txBody>
          <a:bodyPr/>
          <a:lstStyle/>
          <a:p>
            <a:endParaRPr lang="en-US"/>
          </a:p>
        </p:txBody>
      </p:sp>
      <p:sp>
        <p:nvSpPr>
          <p:cNvPr id="19479" name="Freeform 50"/>
          <p:cNvSpPr>
            <a:spLocks/>
          </p:cNvSpPr>
          <p:nvPr/>
        </p:nvSpPr>
        <p:spPr bwMode="auto">
          <a:xfrm>
            <a:off x="1722438" y="3654425"/>
            <a:ext cx="2824162" cy="3175"/>
          </a:xfrm>
          <a:custGeom>
            <a:avLst/>
            <a:gdLst>
              <a:gd name="T0" fmla="*/ 0 w 1779"/>
              <a:gd name="T1" fmla="*/ 0 h 2"/>
              <a:gd name="T2" fmla="*/ 2147483647 w 1779"/>
              <a:gd name="T3" fmla="*/ 2147483647 h 2"/>
              <a:gd name="T4" fmla="*/ 0 60000 65536"/>
              <a:gd name="T5" fmla="*/ 0 60000 65536"/>
              <a:gd name="T6" fmla="*/ 0 w 1779"/>
              <a:gd name="T7" fmla="*/ 0 h 2"/>
              <a:gd name="T8" fmla="*/ 1779 w 1779"/>
              <a:gd name="T9" fmla="*/ 2 h 2"/>
            </a:gdLst>
            <a:ahLst/>
            <a:cxnLst>
              <a:cxn ang="T4">
                <a:pos x="T0" y="T1"/>
              </a:cxn>
              <a:cxn ang="T5">
                <a:pos x="T2" y="T3"/>
              </a:cxn>
            </a:cxnLst>
            <a:rect l="T6" t="T7" r="T8" b="T9"/>
            <a:pathLst>
              <a:path w="1779" h="2">
                <a:moveTo>
                  <a:pt x="0" y="0"/>
                </a:moveTo>
                <a:lnTo>
                  <a:pt x="1779" y="2"/>
                </a:lnTo>
              </a:path>
            </a:pathLst>
          </a:custGeom>
          <a:noFill/>
          <a:ln w="9525">
            <a:solidFill>
              <a:schemeClr val="tx1"/>
            </a:solidFill>
            <a:prstDash val="dash"/>
            <a:round/>
            <a:headEnd/>
            <a:tailEnd/>
          </a:ln>
        </p:spPr>
        <p:txBody>
          <a:bodyPr/>
          <a:lstStyle/>
          <a:p>
            <a:endParaRPr lang="en-US"/>
          </a:p>
        </p:txBody>
      </p:sp>
      <p:sp>
        <p:nvSpPr>
          <p:cNvPr id="19480" name="Text Box 51"/>
          <p:cNvSpPr txBox="1">
            <a:spLocks noChangeArrowheads="1"/>
          </p:cNvSpPr>
          <p:nvPr/>
        </p:nvSpPr>
        <p:spPr bwMode="auto">
          <a:xfrm>
            <a:off x="5322888" y="1584325"/>
            <a:ext cx="2251075" cy="581025"/>
          </a:xfrm>
          <a:prstGeom prst="rect">
            <a:avLst/>
          </a:prstGeom>
          <a:noFill/>
          <a:ln w="9525">
            <a:noFill/>
            <a:miter lim="800000"/>
            <a:headEnd/>
            <a:tailEnd/>
          </a:ln>
        </p:spPr>
        <p:txBody>
          <a:bodyPr>
            <a:spAutoFit/>
          </a:bodyPr>
          <a:lstStyle/>
          <a:p>
            <a:r>
              <a:rPr lang="ru-RU" sz="1600" b="1" dirty="0" err="1" smtClean="0">
                <a:solidFill>
                  <a:srgbClr val="006600"/>
                </a:solidFill>
              </a:rPr>
              <a:t>Консервативті</a:t>
            </a:r>
            <a:r>
              <a:rPr lang="ru-RU" sz="1600" b="1" dirty="0" smtClean="0">
                <a:solidFill>
                  <a:srgbClr val="006600"/>
                </a:solidFill>
              </a:rPr>
              <a:t> </a:t>
            </a:r>
            <a:endParaRPr lang="ru-RU" sz="1600" b="1" dirty="0">
              <a:solidFill>
                <a:srgbClr val="006600"/>
              </a:solidFill>
            </a:endParaRPr>
          </a:p>
          <a:p>
            <a:r>
              <a:rPr lang="ru-RU" sz="1600" b="1" dirty="0">
                <a:solidFill>
                  <a:srgbClr val="006600"/>
                </a:solidFill>
              </a:rPr>
              <a:t>(осторожная) 30</a:t>
            </a:r>
          </a:p>
        </p:txBody>
      </p:sp>
      <p:sp>
        <p:nvSpPr>
          <p:cNvPr id="19481" name="Text Box 52"/>
          <p:cNvSpPr txBox="1">
            <a:spLocks noChangeArrowheads="1"/>
          </p:cNvSpPr>
          <p:nvPr/>
        </p:nvSpPr>
        <p:spPr bwMode="auto">
          <a:xfrm>
            <a:off x="5862638" y="2349500"/>
            <a:ext cx="1839912" cy="336550"/>
          </a:xfrm>
          <a:prstGeom prst="rect">
            <a:avLst/>
          </a:prstGeom>
          <a:noFill/>
          <a:ln w="9525">
            <a:noFill/>
            <a:miter lim="800000"/>
            <a:headEnd/>
            <a:tailEnd/>
          </a:ln>
        </p:spPr>
        <p:txBody>
          <a:bodyPr wrap="none">
            <a:spAutoFit/>
          </a:bodyPr>
          <a:lstStyle/>
          <a:p>
            <a:r>
              <a:rPr lang="ru-RU" sz="1600" b="1">
                <a:solidFill>
                  <a:schemeClr val="accent2"/>
                </a:solidFill>
              </a:rPr>
              <a:t>Умеренная 23</a:t>
            </a:r>
          </a:p>
        </p:txBody>
      </p:sp>
      <p:sp>
        <p:nvSpPr>
          <p:cNvPr id="19482" name="Text Box 53"/>
          <p:cNvSpPr txBox="1">
            <a:spLocks noChangeArrowheads="1"/>
          </p:cNvSpPr>
          <p:nvPr/>
        </p:nvSpPr>
        <p:spPr bwMode="auto">
          <a:xfrm>
            <a:off x="6357938" y="2889250"/>
            <a:ext cx="2263775" cy="581025"/>
          </a:xfrm>
          <a:prstGeom prst="rect">
            <a:avLst/>
          </a:prstGeom>
          <a:noFill/>
          <a:ln w="9525">
            <a:noFill/>
            <a:miter lim="800000"/>
            <a:headEnd/>
            <a:tailEnd/>
          </a:ln>
        </p:spPr>
        <p:txBody>
          <a:bodyPr>
            <a:spAutoFit/>
          </a:bodyPr>
          <a:lstStyle/>
          <a:p>
            <a:pPr algn="ctr"/>
            <a:r>
              <a:rPr lang="ru-RU" sz="1600" b="1" dirty="0" err="1" smtClean="0">
                <a:solidFill>
                  <a:srgbClr val="993366"/>
                </a:solidFill>
              </a:rPr>
              <a:t>агресивті</a:t>
            </a:r>
            <a:endParaRPr lang="ru-RU" sz="1600" b="1" dirty="0">
              <a:solidFill>
                <a:srgbClr val="993366"/>
              </a:solidFill>
            </a:endParaRPr>
          </a:p>
          <a:p>
            <a:pPr algn="ctr"/>
            <a:r>
              <a:rPr lang="ru-RU" sz="1600" b="1" dirty="0" smtClean="0">
                <a:solidFill>
                  <a:srgbClr val="993366"/>
                </a:solidFill>
              </a:rPr>
              <a:t>16</a:t>
            </a:r>
            <a:endParaRPr lang="ru-RU" sz="1600" b="1" dirty="0">
              <a:solidFill>
                <a:srgbClr val="993366"/>
              </a:solidFill>
            </a:endParaRPr>
          </a:p>
        </p:txBody>
      </p:sp>
      <p:sp>
        <p:nvSpPr>
          <p:cNvPr id="27" name="Номер слайда 26"/>
          <p:cNvSpPr>
            <a:spLocks noGrp="1"/>
          </p:cNvSpPr>
          <p:nvPr>
            <p:ph type="sldNum" sz="quarter" idx="12"/>
          </p:nvPr>
        </p:nvSpPr>
        <p:spPr/>
        <p:txBody>
          <a:bodyPr/>
          <a:lstStyle/>
          <a:p>
            <a:pPr>
              <a:defRPr/>
            </a:pPr>
            <a:fld id="{15904827-9153-4CC2-9823-13F2E4F320C0}" type="slidenum">
              <a:rPr lang="ru-RU" smtClean="0"/>
              <a:pPr>
                <a:defRPr/>
              </a:pPr>
              <a:t>23</a:t>
            </a:fld>
            <a:endParaRPr lang="ru-RU"/>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3"/>
          <p:cNvSpPr txBox="1">
            <a:spLocks noChangeArrowheads="1"/>
          </p:cNvSpPr>
          <p:nvPr/>
        </p:nvSpPr>
        <p:spPr bwMode="auto">
          <a:xfrm>
            <a:off x="2433638" y="2405063"/>
            <a:ext cx="1739130" cy="338554"/>
          </a:xfrm>
          <a:prstGeom prst="rect">
            <a:avLst/>
          </a:prstGeom>
          <a:noFill/>
          <a:ln w="9525">
            <a:noFill/>
            <a:miter lim="800000"/>
            <a:headEnd/>
            <a:tailEnd/>
          </a:ln>
        </p:spPr>
        <p:txBody>
          <a:bodyPr wrap="none">
            <a:spAutoFit/>
          </a:bodyPr>
          <a:lstStyle/>
          <a:p>
            <a:r>
              <a:rPr lang="ru-RU" sz="1600" b="1" dirty="0" err="1" smtClean="0"/>
              <a:t>Мерзімді</a:t>
            </a:r>
            <a:r>
              <a:rPr lang="ru-RU" sz="1600" b="1" dirty="0" smtClean="0"/>
              <a:t> </a:t>
            </a:r>
            <a:r>
              <a:rPr lang="ru-RU" sz="1600" b="1" dirty="0" err="1" smtClean="0"/>
              <a:t>толқын</a:t>
            </a:r>
            <a:endParaRPr lang="ru-RU" sz="1600" b="1" dirty="0"/>
          </a:p>
        </p:txBody>
      </p:sp>
      <p:sp>
        <p:nvSpPr>
          <p:cNvPr id="20483" name="Rectangle 24"/>
          <p:cNvSpPr>
            <a:spLocks noGrp="1" noChangeArrowheads="1"/>
          </p:cNvSpPr>
          <p:nvPr>
            <p:ph type="body" sz="half" idx="1"/>
          </p:nvPr>
        </p:nvSpPr>
        <p:spPr>
          <a:xfrm>
            <a:off x="457200" y="619125"/>
            <a:ext cx="8218488" cy="1081088"/>
          </a:xfrm>
          <a:noFill/>
        </p:spPr>
        <p:txBody>
          <a:bodyPr>
            <a:normAutofit/>
          </a:bodyPr>
          <a:lstStyle/>
          <a:p>
            <a:pPr algn="ctr">
              <a:buNone/>
            </a:pPr>
            <a:r>
              <a:rPr lang="ru-RU" sz="2400" b="1" u="sng" dirty="0" smtClean="0"/>
              <a:t>1. </a:t>
            </a:r>
            <a:r>
              <a:rPr lang="ru-RU" sz="2400" b="1" u="sng" dirty="0" err="1" smtClean="0"/>
              <a:t>Қаржыландырудың бірқалыпты саясаты</a:t>
            </a:r>
            <a:r>
              <a:rPr lang="ru-RU" sz="2400" b="1" u="sng" dirty="0" smtClean="0"/>
              <a:t> </a:t>
            </a:r>
            <a:r>
              <a:rPr lang="ru-RU" sz="2000" b="1" dirty="0" smtClean="0"/>
              <a:t>(</a:t>
            </a:r>
            <a:r>
              <a:rPr lang="ru-RU" sz="2000" b="1" dirty="0" err="1" smtClean="0"/>
              <a:t>активтер</a:t>
            </a:r>
            <a:r>
              <a:rPr lang="ru-RU" sz="2000" b="1" dirty="0" smtClean="0"/>
              <a:t> мен </a:t>
            </a:r>
            <a:r>
              <a:rPr lang="ru-RU" sz="2000" b="1" dirty="0" err="1" smtClean="0"/>
              <a:t>міндеттемелерді</a:t>
            </a:r>
            <a:r>
              <a:rPr lang="ru-RU" sz="2000" b="1" dirty="0" smtClean="0"/>
              <a:t> </a:t>
            </a:r>
            <a:r>
              <a:rPr lang="ru-RU" sz="2000" b="1" dirty="0" err="1" smtClean="0"/>
              <a:t>ескеретін</a:t>
            </a:r>
            <a:r>
              <a:rPr lang="ru-RU" sz="2000" b="1" dirty="0" smtClean="0"/>
              <a:t> </a:t>
            </a:r>
            <a:r>
              <a:rPr lang="ru-RU" sz="2000" b="1" dirty="0" err="1" smtClean="0"/>
              <a:t>мерзімінің мәмілесінің әдісі</a:t>
            </a:r>
            <a:r>
              <a:rPr lang="ru-RU" sz="2000" b="1" dirty="0" smtClean="0"/>
              <a:t>)</a:t>
            </a:r>
          </a:p>
        </p:txBody>
      </p:sp>
      <p:sp>
        <p:nvSpPr>
          <p:cNvPr id="20484" name="Line 25"/>
          <p:cNvSpPr>
            <a:spLocks noChangeShapeType="1"/>
          </p:cNvSpPr>
          <p:nvPr/>
        </p:nvSpPr>
        <p:spPr bwMode="auto">
          <a:xfrm>
            <a:off x="1817688" y="2379663"/>
            <a:ext cx="0" cy="3168650"/>
          </a:xfrm>
          <a:prstGeom prst="line">
            <a:avLst/>
          </a:prstGeom>
          <a:noFill/>
          <a:ln w="9525">
            <a:solidFill>
              <a:schemeClr val="tx1"/>
            </a:solidFill>
            <a:round/>
            <a:headEnd/>
            <a:tailEnd/>
          </a:ln>
        </p:spPr>
        <p:txBody>
          <a:bodyPr/>
          <a:lstStyle/>
          <a:p>
            <a:endParaRPr lang="en-US"/>
          </a:p>
        </p:txBody>
      </p:sp>
      <p:sp>
        <p:nvSpPr>
          <p:cNvPr id="20485" name="Freeform 26"/>
          <p:cNvSpPr>
            <a:spLocks/>
          </p:cNvSpPr>
          <p:nvPr/>
        </p:nvSpPr>
        <p:spPr bwMode="auto">
          <a:xfrm>
            <a:off x="1817688" y="5548313"/>
            <a:ext cx="5273675" cy="1587"/>
          </a:xfrm>
          <a:custGeom>
            <a:avLst/>
            <a:gdLst>
              <a:gd name="T0" fmla="*/ 0 w 3322"/>
              <a:gd name="T1" fmla="*/ 0 h 1"/>
              <a:gd name="T2" fmla="*/ 2147483647 w 3322"/>
              <a:gd name="T3" fmla="*/ 2147483647 h 1"/>
              <a:gd name="T4" fmla="*/ 0 60000 65536"/>
              <a:gd name="T5" fmla="*/ 0 60000 65536"/>
              <a:gd name="T6" fmla="*/ 0 w 3322"/>
              <a:gd name="T7" fmla="*/ 0 h 1"/>
              <a:gd name="T8" fmla="*/ 3322 w 3322"/>
              <a:gd name="T9" fmla="*/ 1 h 1"/>
            </a:gdLst>
            <a:ahLst/>
            <a:cxnLst>
              <a:cxn ang="T4">
                <a:pos x="T0" y="T1"/>
              </a:cxn>
              <a:cxn ang="T5">
                <a:pos x="T2" y="T3"/>
              </a:cxn>
            </a:cxnLst>
            <a:rect l="T6" t="T7" r="T8" b="T9"/>
            <a:pathLst>
              <a:path w="3322" h="1">
                <a:moveTo>
                  <a:pt x="0" y="0"/>
                </a:moveTo>
                <a:lnTo>
                  <a:pt x="3322" y="1"/>
                </a:lnTo>
              </a:path>
            </a:pathLst>
          </a:custGeom>
          <a:noFill/>
          <a:ln w="9525">
            <a:solidFill>
              <a:schemeClr val="tx1"/>
            </a:solidFill>
            <a:round/>
            <a:headEnd/>
            <a:tailEnd/>
          </a:ln>
        </p:spPr>
        <p:txBody>
          <a:bodyPr/>
          <a:lstStyle/>
          <a:p>
            <a:endParaRPr lang="en-US"/>
          </a:p>
        </p:txBody>
      </p:sp>
      <p:sp>
        <p:nvSpPr>
          <p:cNvPr id="20486" name="Text Box 27"/>
          <p:cNvSpPr txBox="1">
            <a:spLocks noChangeArrowheads="1"/>
          </p:cNvSpPr>
          <p:nvPr/>
        </p:nvSpPr>
        <p:spPr bwMode="auto">
          <a:xfrm>
            <a:off x="1241425" y="2349500"/>
            <a:ext cx="644525" cy="338138"/>
          </a:xfrm>
          <a:prstGeom prst="rect">
            <a:avLst/>
          </a:prstGeom>
          <a:noFill/>
          <a:ln w="9525">
            <a:noFill/>
            <a:miter lim="800000"/>
            <a:headEnd/>
            <a:tailEnd/>
          </a:ln>
        </p:spPr>
        <p:txBody>
          <a:bodyPr>
            <a:spAutoFit/>
          </a:bodyPr>
          <a:lstStyle/>
          <a:p>
            <a:r>
              <a:rPr lang="ru-RU" sz="1600"/>
              <a:t>тен.</a:t>
            </a:r>
          </a:p>
        </p:txBody>
      </p:sp>
      <p:sp>
        <p:nvSpPr>
          <p:cNvPr id="20487" name="Text Box 28"/>
          <p:cNvSpPr txBox="1">
            <a:spLocks noChangeArrowheads="1"/>
          </p:cNvSpPr>
          <p:nvPr/>
        </p:nvSpPr>
        <p:spPr bwMode="auto">
          <a:xfrm>
            <a:off x="6281738" y="5562600"/>
            <a:ext cx="942975" cy="336550"/>
          </a:xfrm>
          <a:prstGeom prst="rect">
            <a:avLst/>
          </a:prstGeom>
          <a:noFill/>
          <a:ln w="9525">
            <a:noFill/>
            <a:miter lim="800000"/>
            <a:headEnd/>
            <a:tailEnd/>
          </a:ln>
        </p:spPr>
        <p:txBody>
          <a:bodyPr wrap="none">
            <a:spAutoFit/>
          </a:bodyPr>
          <a:lstStyle/>
          <a:p>
            <a:r>
              <a:rPr lang="ru-RU" sz="1600"/>
              <a:t>период</a:t>
            </a:r>
          </a:p>
        </p:txBody>
      </p:sp>
      <p:sp>
        <p:nvSpPr>
          <p:cNvPr id="20488" name="Text Box 29"/>
          <p:cNvSpPr txBox="1">
            <a:spLocks noChangeArrowheads="1"/>
          </p:cNvSpPr>
          <p:nvPr/>
        </p:nvSpPr>
        <p:spPr bwMode="auto">
          <a:xfrm>
            <a:off x="2230438" y="5516563"/>
            <a:ext cx="312737" cy="336550"/>
          </a:xfrm>
          <a:prstGeom prst="rect">
            <a:avLst/>
          </a:prstGeom>
          <a:noFill/>
          <a:ln w="9525">
            <a:noFill/>
            <a:miter lim="800000"/>
            <a:headEnd/>
            <a:tailEnd/>
          </a:ln>
        </p:spPr>
        <p:txBody>
          <a:bodyPr wrap="none">
            <a:spAutoFit/>
          </a:bodyPr>
          <a:lstStyle/>
          <a:p>
            <a:r>
              <a:rPr lang="ru-RU" sz="1600"/>
              <a:t>1</a:t>
            </a:r>
          </a:p>
        </p:txBody>
      </p:sp>
      <p:sp>
        <p:nvSpPr>
          <p:cNvPr id="20489" name="Text Box 30"/>
          <p:cNvSpPr txBox="1">
            <a:spLocks noChangeArrowheads="1"/>
          </p:cNvSpPr>
          <p:nvPr/>
        </p:nvSpPr>
        <p:spPr bwMode="auto">
          <a:xfrm>
            <a:off x="2878138" y="5516563"/>
            <a:ext cx="312737" cy="336550"/>
          </a:xfrm>
          <a:prstGeom prst="rect">
            <a:avLst/>
          </a:prstGeom>
          <a:noFill/>
          <a:ln w="9525">
            <a:noFill/>
            <a:miter lim="800000"/>
            <a:headEnd/>
            <a:tailEnd/>
          </a:ln>
        </p:spPr>
        <p:txBody>
          <a:bodyPr wrap="none">
            <a:spAutoFit/>
          </a:bodyPr>
          <a:lstStyle/>
          <a:p>
            <a:r>
              <a:rPr lang="ru-RU" sz="1600"/>
              <a:t>2</a:t>
            </a:r>
          </a:p>
        </p:txBody>
      </p:sp>
      <p:sp>
        <p:nvSpPr>
          <p:cNvPr id="20490" name="Text Box 31"/>
          <p:cNvSpPr txBox="1">
            <a:spLocks noChangeArrowheads="1"/>
          </p:cNvSpPr>
          <p:nvPr/>
        </p:nvSpPr>
        <p:spPr bwMode="auto">
          <a:xfrm>
            <a:off x="3525838" y="5516563"/>
            <a:ext cx="312737" cy="336550"/>
          </a:xfrm>
          <a:prstGeom prst="rect">
            <a:avLst/>
          </a:prstGeom>
          <a:noFill/>
          <a:ln w="9525">
            <a:noFill/>
            <a:miter lim="800000"/>
            <a:headEnd/>
            <a:tailEnd/>
          </a:ln>
        </p:spPr>
        <p:txBody>
          <a:bodyPr wrap="none">
            <a:spAutoFit/>
          </a:bodyPr>
          <a:lstStyle/>
          <a:p>
            <a:r>
              <a:rPr lang="ru-RU" sz="1600"/>
              <a:t>3</a:t>
            </a:r>
          </a:p>
        </p:txBody>
      </p:sp>
      <p:sp>
        <p:nvSpPr>
          <p:cNvPr id="20491" name="Text Box 32"/>
          <p:cNvSpPr txBox="1">
            <a:spLocks noChangeArrowheads="1"/>
          </p:cNvSpPr>
          <p:nvPr/>
        </p:nvSpPr>
        <p:spPr bwMode="auto">
          <a:xfrm>
            <a:off x="4135438" y="5516563"/>
            <a:ext cx="312737" cy="336550"/>
          </a:xfrm>
          <a:prstGeom prst="rect">
            <a:avLst/>
          </a:prstGeom>
          <a:noFill/>
          <a:ln w="9525">
            <a:noFill/>
            <a:miter lim="800000"/>
            <a:headEnd/>
            <a:tailEnd/>
          </a:ln>
        </p:spPr>
        <p:txBody>
          <a:bodyPr wrap="none">
            <a:spAutoFit/>
          </a:bodyPr>
          <a:lstStyle/>
          <a:p>
            <a:r>
              <a:rPr lang="ru-RU" sz="1600"/>
              <a:t>4</a:t>
            </a:r>
          </a:p>
        </p:txBody>
      </p:sp>
      <p:sp>
        <p:nvSpPr>
          <p:cNvPr id="20492" name="Text Box 33"/>
          <p:cNvSpPr txBox="1">
            <a:spLocks noChangeArrowheads="1"/>
          </p:cNvSpPr>
          <p:nvPr/>
        </p:nvSpPr>
        <p:spPr bwMode="auto">
          <a:xfrm>
            <a:off x="4765675" y="5516563"/>
            <a:ext cx="312738" cy="336550"/>
          </a:xfrm>
          <a:prstGeom prst="rect">
            <a:avLst/>
          </a:prstGeom>
          <a:noFill/>
          <a:ln w="9525">
            <a:noFill/>
            <a:miter lim="800000"/>
            <a:headEnd/>
            <a:tailEnd/>
          </a:ln>
        </p:spPr>
        <p:txBody>
          <a:bodyPr wrap="none">
            <a:spAutoFit/>
          </a:bodyPr>
          <a:lstStyle/>
          <a:p>
            <a:r>
              <a:rPr lang="ru-RU" sz="1600"/>
              <a:t>5</a:t>
            </a:r>
          </a:p>
        </p:txBody>
      </p:sp>
      <p:sp>
        <p:nvSpPr>
          <p:cNvPr id="20493" name="Text Box 34"/>
          <p:cNvSpPr txBox="1">
            <a:spLocks noChangeArrowheads="1"/>
          </p:cNvSpPr>
          <p:nvPr/>
        </p:nvSpPr>
        <p:spPr bwMode="auto">
          <a:xfrm>
            <a:off x="5395913" y="5516563"/>
            <a:ext cx="312737" cy="336550"/>
          </a:xfrm>
          <a:prstGeom prst="rect">
            <a:avLst/>
          </a:prstGeom>
          <a:noFill/>
          <a:ln w="9525">
            <a:noFill/>
            <a:miter lim="800000"/>
            <a:headEnd/>
            <a:tailEnd/>
          </a:ln>
        </p:spPr>
        <p:txBody>
          <a:bodyPr wrap="none">
            <a:spAutoFit/>
          </a:bodyPr>
          <a:lstStyle/>
          <a:p>
            <a:r>
              <a:rPr lang="ru-RU" sz="1600"/>
              <a:t>6</a:t>
            </a:r>
          </a:p>
        </p:txBody>
      </p:sp>
      <p:sp>
        <p:nvSpPr>
          <p:cNvPr id="20494" name="Freeform 35"/>
          <p:cNvSpPr>
            <a:spLocks/>
          </p:cNvSpPr>
          <p:nvPr/>
        </p:nvSpPr>
        <p:spPr bwMode="auto">
          <a:xfrm>
            <a:off x="1817688" y="4827588"/>
            <a:ext cx="5289550" cy="1587"/>
          </a:xfrm>
          <a:custGeom>
            <a:avLst/>
            <a:gdLst>
              <a:gd name="T0" fmla="*/ 0 w 3332"/>
              <a:gd name="T1" fmla="*/ 2147483647 h 1"/>
              <a:gd name="T2" fmla="*/ 2147483647 w 3332"/>
              <a:gd name="T3" fmla="*/ 0 h 1"/>
              <a:gd name="T4" fmla="*/ 0 60000 65536"/>
              <a:gd name="T5" fmla="*/ 0 60000 65536"/>
              <a:gd name="T6" fmla="*/ 0 w 3332"/>
              <a:gd name="T7" fmla="*/ 0 h 1"/>
              <a:gd name="T8" fmla="*/ 3332 w 3332"/>
              <a:gd name="T9" fmla="*/ 1 h 1"/>
            </a:gdLst>
            <a:ahLst/>
            <a:cxnLst>
              <a:cxn ang="T4">
                <a:pos x="T0" y="T1"/>
              </a:cxn>
              <a:cxn ang="T5">
                <a:pos x="T2" y="T3"/>
              </a:cxn>
            </a:cxnLst>
            <a:rect l="T6" t="T7" r="T8" b="T9"/>
            <a:pathLst>
              <a:path w="3332" h="1">
                <a:moveTo>
                  <a:pt x="0" y="1"/>
                </a:moveTo>
                <a:lnTo>
                  <a:pt x="3332" y="0"/>
                </a:lnTo>
              </a:path>
            </a:pathLst>
          </a:custGeom>
          <a:noFill/>
          <a:ln w="9525">
            <a:solidFill>
              <a:schemeClr val="tx1"/>
            </a:solidFill>
            <a:round/>
            <a:headEnd/>
            <a:tailEnd/>
          </a:ln>
        </p:spPr>
        <p:txBody>
          <a:bodyPr/>
          <a:lstStyle/>
          <a:p>
            <a:endParaRPr lang="en-US"/>
          </a:p>
        </p:txBody>
      </p:sp>
      <p:sp>
        <p:nvSpPr>
          <p:cNvPr id="20495" name="Text Box 36"/>
          <p:cNvSpPr txBox="1">
            <a:spLocks noChangeArrowheads="1"/>
          </p:cNvSpPr>
          <p:nvPr/>
        </p:nvSpPr>
        <p:spPr bwMode="auto">
          <a:xfrm>
            <a:off x="2366963" y="5211763"/>
            <a:ext cx="1127232" cy="338554"/>
          </a:xfrm>
          <a:prstGeom prst="rect">
            <a:avLst/>
          </a:prstGeom>
          <a:noFill/>
          <a:ln w="9525">
            <a:noFill/>
            <a:miter lim="800000"/>
            <a:headEnd/>
            <a:tailEnd/>
          </a:ln>
        </p:spPr>
        <p:txBody>
          <a:bodyPr wrap="none">
            <a:spAutoFit/>
          </a:bodyPr>
          <a:lstStyle/>
          <a:p>
            <a:r>
              <a:rPr lang="ru-RU" sz="1600" b="1" dirty="0" err="1" smtClean="0"/>
              <a:t>Негізгі</a:t>
            </a:r>
            <a:r>
              <a:rPr lang="ru-RU" sz="1600" b="1" dirty="0" smtClean="0"/>
              <a:t> </a:t>
            </a:r>
            <a:r>
              <a:rPr lang="ru-RU" sz="1600" b="1" dirty="0" err="1" smtClean="0"/>
              <a:t>қор</a:t>
            </a:r>
            <a:endParaRPr lang="ru-RU" sz="1600" b="1" dirty="0"/>
          </a:p>
        </p:txBody>
      </p:sp>
      <p:sp>
        <p:nvSpPr>
          <p:cNvPr id="20496" name="Line 37"/>
          <p:cNvSpPr>
            <a:spLocks noChangeShapeType="1"/>
          </p:cNvSpPr>
          <p:nvPr/>
        </p:nvSpPr>
        <p:spPr bwMode="auto">
          <a:xfrm flipV="1">
            <a:off x="1817688" y="3603625"/>
            <a:ext cx="5184775" cy="936625"/>
          </a:xfrm>
          <a:prstGeom prst="line">
            <a:avLst/>
          </a:prstGeom>
          <a:noFill/>
          <a:ln w="9525">
            <a:solidFill>
              <a:schemeClr val="tx1"/>
            </a:solidFill>
            <a:round/>
            <a:headEnd/>
            <a:tailEnd/>
          </a:ln>
        </p:spPr>
        <p:txBody>
          <a:bodyPr/>
          <a:lstStyle/>
          <a:p>
            <a:endParaRPr lang="en-US"/>
          </a:p>
        </p:txBody>
      </p:sp>
      <p:sp>
        <p:nvSpPr>
          <p:cNvPr id="20497" name="Text Box 38"/>
          <p:cNvSpPr txBox="1">
            <a:spLocks noChangeArrowheads="1"/>
          </p:cNvSpPr>
          <p:nvPr/>
        </p:nvSpPr>
        <p:spPr bwMode="auto">
          <a:xfrm>
            <a:off x="2354263" y="4492625"/>
            <a:ext cx="3639907" cy="338554"/>
          </a:xfrm>
          <a:prstGeom prst="rect">
            <a:avLst/>
          </a:prstGeom>
          <a:noFill/>
          <a:ln w="9525">
            <a:noFill/>
            <a:miter lim="800000"/>
            <a:headEnd/>
            <a:tailEnd/>
          </a:ln>
        </p:spPr>
        <p:txBody>
          <a:bodyPr wrap="none">
            <a:spAutoFit/>
          </a:bodyPr>
          <a:lstStyle/>
          <a:p>
            <a:r>
              <a:rPr lang="ru-RU" sz="1600" b="1" dirty="0" err="1" smtClean="0"/>
              <a:t>Айнымалы</a:t>
            </a:r>
            <a:r>
              <a:rPr lang="ru-RU" sz="1600" b="1" dirty="0" smtClean="0"/>
              <a:t> </a:t>
            </a:r>
            <a:r>
              <a:rPr lang="ru-RU" sz="1600" b="1" dirty="0" err="1" smtClean="0"/>
              <a:t>қаражаттың тұрақты бөлігі</a:t>
            </a:r>
            <a:endParaRPr lang="ru-RU" sz="1600" b="1" dirty="0"/>
          </a:p>
        </p:txBody>
      </p:sp>
      <p:sp>
        <p:nvSpPr>
          <p:cNvPr id="20498" name="AutoShape 39"/>
          <p:cNvSpPr>
            <a:spLocks/>
          </p:cNvSpPr>
          <p:nvPr/>
        </p:nvSpPr>
        <p:spPr bwMode="auto">
          <a:xfrm>
            <a:off x="1601788" y="4540250"/>
            <a:ext cx="215900" cy="1008063"/>
          </a:xfrm>
          <a:prstGeom prst="leftBrace">
            <a:avLst>
              <a:gd name="adj1" fmla="val 38909"/>
              <a:gd name="adj2" fmla="val 50000"/>
            </a:avLst>
          </a:prstGeom>
          <a:noFill/>
          <a:ln w="9525">
            <a:solidFill>
              <a:srgbClr val="5F5F5F"/>
            </a:solidFill>
            <a:round/>
            <a:headEnd/>
            <a:tailEnd/>
          </a:ln>
        </p:spPr>
        <p:txBody>
          <a:bodyPr wrap="none" anchor="ctr"/>
          <a:lstStyle/>
          <a:p>
            <a:endParaRPr lang="en-US"/>
          </a:p>
        </p:txBody>
      </p:sp>
      <p:sp>
        <p:nvSpPr>
          <p:cNvPr id="20499" name="AutoShape 40"/>
          <p:cNvSpPr>
            <a:spLocks/>
          </p:cNvSpPr>
          <p:nvPr/>
        </p:nvSpPr>
        <p:spPr bwMode="auto">
          <a:xfrm>
            <a:off x="7046913" y="3621088"/>
            <a:ext cx="144462" cy="1944687"/>
          </a:xfrm>
          <a:prstGeom prst="rightBrace">
            <a:avLst>
              <a:gd name="adj1" fmla="val 112180"/>
              <a:gd name="adj2" fmla="val 50000"/>
            </a:avLst>
          </a:prstGeom>
          <a:noFill/>
          <a:ln w="9525">
            <a:solidFill>
              <a:srgbClr val="5F5F5F"/>
            </a:solidFill>
            <a:round/>
            <a:headEnd/>
            <a:tailEnd/>
          </a:ln>
        </p:spPr>
        <p:txBody>
          <a:bodyPr wrap="none" anchor="ctr"/>
          <a:lstStyle/>
          <a:p>
            <a:pPr algn="ctr"/>
            <a:endParaRPr lang="en-US" sz="2000" b="1">
              <a:solidFill>
                <a:srgbClr val="5F5F5F"/>
              </a:solidFill>
            </a:endParaRPr>
          </a:p>
        </p:txBody>
      </p:sp>
      <p:sp>
        <p:nvSpPr>
          <p:cNvPr id="20500" name="Text Box 41"/>
          <p:cNvSpPr txBox="1">
            <a:spLocks noChangeArrowheads="1"/>
          </p:cNvSpPr>
          <p:nvPr/>
        </p:nvSpPr>
        <p:spPr bwMode="auto">
          <a:xfrm>
            <a:off x="90488" y="4941888"/>
            <a:ext cx="1601787" cy="338554"/>
          </a:xfrm>
          <a:prstGeom prst="rect">
            <a:avLst/>
          </a:prstGeom>
          <a:noFill/>
          <a:ln w="9525">
            <a:noFill/>
            <a:miter lim="800000"/>
            <a:headEnd/>
            <a:tailEnd/>
          </a:ln>
        </p:spPr>
        <p:txBody>
          <a:bodyPr>
            <a:spAutoFit/>
          </a:bodyPr>
          <a:lstStyle/>
          <a:p>
            <a:pPr algn="ctr"/>
            <a:r>
              <a:rPr lang="ru-RU" sz="1600" i="1" dirty="0" err="1" smtClean="0"/>
              <a:t>Тұрақты </a:t>
            </a:r>
            <a:r>
              <a:rPr lang="ru-RU" sz="1600" i="1" dirty="0" smtClean="0"/>
              <a:t>актив</a:t>
            </a:r>
            <a:endParaRPr lang="ru-RU" sz="1600" i="1" dirty="0"/>
          </a:p>
        </p:txBody>
      </p:sp>
      <p:sp>
        <p:nvSpPr>
          <p:cNvPr id="20501" name="Text Box 42"/>
          <p:cNvSpPr txBox="1">
            <a:spLocks noChangeArrowheads="1"/>
          </p:cNvSpPr>
          <p:nvPr/>
        </p:nvSpPr>
        <p:spPr bwMode="auto">
          <a:xfrm>
            <a:off x="7183438" y="3644900"/>
            <a:ext cx="1454244" cy="2062103"/>
          </a:xfrm>
          <a:prstGeom prst="rect">
            <a:avLst/>
          </a:prstGeom>
          <a:noFill/>
          <a:ln w="9525">
            <a:noFill/>
            <a:miter lim="800000"/>
            <a:headEnd/>
            <a:tailEnd/>
          </a:ln>
        </p:spPr>
        <p:txBody>
          <a:bodyPr wrap="none">
            <a:spAutoFit/>
          </a:bodyPr>
          <a:lstStyle/>
          <a:p>
            <a:pPr algn="ctr"/>
            <a:r>
              <a:rPr lang="ru-RU" sz="1600" i="1" dirty="0" err="1" smtClean="0"/>
              <a:t>Ұзақ мерзімді</a:t>
            </a:r>
            <a:r>
              <a:rPr lang="ru-RU" sz="1600" i="1" dirty="0" smtClean="0"/>
              <a:t> </a:t>
            </a:r>
          </a:p>
          <a:p>
            <a:pPr algn="ctr"/>
            <a:r>
              <a:rPr lang="ru-RU" sz="1600" i="1" dirty="0" err="1" smtClean="0"/>
              <a:t>пассив+</a:t>
            </a:r>
            <a:r>
              <a:rPr lang="ru-RU" sz="1600" i="1" dirty="0" smtClean="0"/>
              <a:t> </a:t>
            </a:r>
            <a:endParaRPr lang="ru-RU" sz="1600" i="1" dirty="0"/>
          </a:p>
          <a:p>
            <a:pPr algn="ctr"/>
            <a:r>
              <a:rPr lang="ru-RU" sz="1600" i="1" dirty="0" err="1" smtClean="0"/>
              <a:t>меншікті</a:t>
            </a:r>
            <a:endParaRPr lang="ru-RU" sz="1600" i="1" dirty="0"/>
          </a:p>
          <a:p>
            <a:pPr algn="ctr"/>
            <a:r>
              <a:rPr lang="ru-RU" sz="1600" i="1" dirty="0"/>
              <a:t>капитал  + </a:t>
            </a:r>
          </a:p>
          <a:p>
            <a:pPr algn="ctr"/>
            <a:r>
              <a:rPr lang="ru-RU" sz="1600" i="1" dirty="0" err="1" smtClean="0"/>
              <a:t>Алдын</a:t>
            </a:r>
            <a:r>
              <a:rPr lang="ru-RU" sz="1600" i="1" dirty="0" smtClean="0"/>
              <a:t> ала </a:t>
            </a:r>
          </a:p>
          <a:p>
            <a:pPr algn="ctr"/>
            <a:r>
              <a:rPr lang="ru-RU" sz="1600" i="1" dirty="0" err="1" smtClean="0"/>
              <a:t>Болжагбаған</a:t>
            </a:r>
            <a:endParaRPr lang="ru-RU" sz="1600" i="1" dirty="0" smtClean="0"/>
          </a:p>
          <a:p>
            <a:pPr algn="ctr"/>
            <a:r>
              <a:rPr lang="ru-RU" sz="1600" i="1" dirty="0" smtClean="0"/>
              <a:t> </a:t>
            </a:r>
            <a:r>
              <a:rPr lang="ru-RU" sz="1600" i="1" dirty="0" err="1" smtClean="0"/>
              <a:t>кредиторлық</a:t>
            </a:r>
            <a:endParaRPr lang="ru-RU" sz="1600" i="1" dirty="0" smtClean="0"/>
          </a:p>
          <a:p>
            <a:pPr algn="ctr"/>
            <a:r>
              <a:rPr lang="ru-RU" sz="1600" i="1" dirty="0" smtClean="0"/>
              <a:t> </a:t>
            </a:r>
            <a:r>
              <a:rPr lang="ru-RU" sz="1600" i="1" dirty="0" err="1" smtClean="0"/>
              <a:t>берешек</a:t>
            </a:r>
            <a:endParaRPr lang="ru-RU" sz="1600" i="1" dirty="0"/>
          </a:p>
        </p:txBody>
      </p:sp>
      <p:sp>
        <p:nvSpPr>
          <p:cNvPr id="20502" name="Text Box 43"/>
          <p:cNvSpPr txBox="1">
            <a:spLocks noChangeArrowheads="1"/>
          </p:cNvSpPr>
          <p:nvPr/>
        </p:nvSpPr>
        <p:spPr bwMode="auto">
          <a:xfrm>
            <a:off x="5038725" y="3860800"/>
            <a:ext cx="1119188" cy="336550"/>
          </a:xfrm>
          <a:prstGeom prst="rect">
            <a:avLst/>
          </a:prstGeom>
          <a:noFill/>
          <a:ln w="9525">
            <a:noFill/>
            <a:miter lim="800000"/>
            <a:headEnd/>
            <a:tailEnd/>
          </a:ln>
        </p:spPr>
        <p:txBody>
          <a:bodyPr wrap="none">
            <a:spAutoFit/>
          </a:bodyPr>
          <a:lstStyle/>
          <a:p>
            <a:r>
              <a:rPr lang="ru-RU" sz="1600"/>
              <a:t>минимум</a:t>
            </a:r>
          </a:p>
        </p:txBody>
      </p:sp>
      <p:sp>
        <p:nvSpPr>
          <p:cNvPr id="20503" name="Line 44"/>
          <p:cNvSpPr>
            <a:spLocks noChangeShapeType="1"/>
          </p:cNvSpPr>
          <p:nvPr/>
        </p:nvSpPr>
        <p:spPr bwMode="auto">
          <a:xfrm flipV="1">
            <a:off x="1817688" y="3316288"/>
            <a:ext cx="5113337" cy="936625"/>
          </a:xfrm>
          <a:prstGeom prst="line">
            <a:avLst/>
          </a:prstGeom>
          <a:noFill/>
          <a:ln w="9525">
            <a:solidFill>
              <a:schemeClr val="tx1"/>
            </a:solidFill>
            <a:prstDash val="lgDash"/>
            <a:round/>
            <a:headEnd/>
            <a:tailEnd/>
          </a:ln>
        </p:spPr>
        <p:txBody>
          <a:bodyPr/>
          <a:lstStyle/>
          <a:p>
            <a:endParaRPr lang="en-US"/>
          </a:p>
        </p:txBody>
      </p:sp>
      <p:sp>
        <p:nvSpPr>
          <p:cNvPr id="20504" name="Freeform 45"/>
          <p:cNvSpPr>
            <a:spLocks/>
          </p:cNvSpPr>
          <p:nvPr/>
        </p:nvSpPr>
        <p:spPr bwMode="auto">
          <a:xfrm>
            <a:off x="1828800" y="3011488"/>
            <a:ext cx="5165725" cy="1257300"/>
          </a:xfrm>
          <a:custGeom>
            <a:avLst/>
            <a:gdLst>
              <a:gd name="T0" fmla="*/ 0 w 3254"/>
              <a:gd name="T1" fmla="*/ 2147483647 h 792"/>
              <a:gd name="T2" fmla="*/ 2147483647 w 3254"/>
              <a:gd name="T3" fmla="*/ 2147483647 h 792"/>
              <a:gd name="T4" fmla="*/ 2147483647 w 3254"/>
              <a:gd name="T5" fmla="*/ 2147483647 h 792"/>
              <a:gd name="T6" fmla="*/ 2147483647 w 3254"/>
              <a:gd name="T7" fmla="*/ 2147483647 h 792"/>
              <a:gd name="T8" fmla="*/ 2147483647 w 3254"/>
              <a:gd name="T9" fmla="*/ 2147483647 h 792"/>
              <a:gd name="T10" fmla="*/ 2147483647 w 3254"/>
              <a:gd name="T11" fmla="*/ 2147483647 h 792"/>
              <a:gd name="T12" fmla="*/ 2147483647 w 3254"/>
              <a:gd name="T13" fmla="*/ 2147483647 h 792"/>
              <a:gd name="T14" fmla="*/ 2147483647 w 3254"/>
              <a:gd name="T15" fmla="*/ 2147483647 h 792"/>
              <a:gd name="T16" fmla="*/ 2147483647 w 3254"/>
              <a:gd name="T17" fmla="*/ 2147483647 h 792"/>
              <a:gd name="T18" fmla="*/ 2147483647 w 3254"/>
              <a:gd name="T19" fmla="*/ 2147483647 h 792"/>
              <a:gd name="T20" fmla="*/ 2147483647 w 3254"/>
              <a:gd name="T21" fmla="*/ 2147483647 h 79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54"/>
              <a:gd name="T34" fmla="*/ 0 h 792"/>
              <a:gd name="T35" fmla="*/ 3254 w 3254"/>
              <a:gd name="T36" fmla="*/ 792 h 79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54" h="792">
                <a:moveTo>
                  <a:pt x="0" y="701"/>
                </a:moveTo>
                <a:cubicBezTo>
                  <a:pt x="78" y="661"/>
                  <a:pt x="321" y="460"/>
                  <a:pt x="472" y="472"/>
                </a:cubicBezTo>
                <a:cubicBezTo>
                  <a:pt x="623" y="484"/>
                  <a:pt x="789" y="792"/>
                  <a:pt x="909" y="771"/>
                </a:cubicBezTo>
                <a:cubicBezTo>
                  <a:pt x="1029" y="750"/>
                  <a:pt x="1084" y="366"/>
                  <a:pt x="1192" y="346"/>
                </a:cubicBezTo>
                <a:cubicBezTo>
                  <a:pt x="1300" y="326"/>
                  <a:pt x="1457" y="666"/>
                  <a:pt x="1556" y="649"/>
                </a:cubicBezTo>
                <a:cubicBezTo>
                  <a:pt x="1655" y="632"/>
                  <a:pt x="1691" y="262"/>
                  <a:pt x="1789" y="245"/>
                </a:cubicBezTo>
                <a:cubicBezTo>
                  <a:pt x="1887" y="228"/>
                  <a:pt x="2048" y="566"/>
                  <a:pt x="2142" y="548"/>
                </a:cubicBezTo>
                <a:cubicBezTo>
                  <a:pt x="2236" y="530"/>
                  <a:pt x="2261" y="154"/>
                  <a:pt x="2355" y="134"/>
                </a:cubicBezTo>
                <a:cubicBezTo>
                  <a:pt x="2449" y="114"/>
                  <a:pt x="2612" y="446"/>
                  <a:pt x="2708" y="427"/>
                </a:cubicBezTo>
                <a:cubicBezTo>
                  <a:pt x="2804" y="408"/>
                  <a:pt x="2840" y="46"/>
                  <a:pt x="2931" y="23"/>
                </a:cubicBezTo>
                <a:cubicBezTo>
                  <a:pt x="3022" y="0"/>
                  <a:pt x="3187" y="236"/>
                  <a:pt x="3254" y="292"/>
                </a:cubicBezTo>
              </a:path>
            </a:pathLst>
          </a:custGeom>
          <a:noFill/>
          <a:ln w="9525">
            <a:solidFill>
              <a:srgbClr val="003300"/>
            </a:solidFill>
            <a:round/>
            <a:headEnd/>
            <a:tailEnd/>
          </a:ln>
        </p:spPr>
        <p:txBody>
          <a:bodyPr/>
          <a:lstStyle/>
          <a:p>
            <a:endParaRPr lang="en-US"/>
          </a:p>
        </p:txBody>
      </p:sp>
      <p:sp>
        <p:nvSpPr>
          <p:cNvPr id="20505" name="AutoShape 46"/>
          <p:cNvSpPr>
            <a:spLocks/>
          </p:cNvSpPr>
          <p:nvPr/>
        </p:nvSpPr>
        <p:spPr bwMode="auto">
          <a:xfrm>
            <a:off x="1674813" y="4108450"/>
            <a:ext cx="142875" cy="431800"/>
          </a:xfrm>
          <a:prstGeom prst="leftBrace">
            <a:avLst>
              <a:gd name="adj1" fmla="val 25185"/>
              <a:gd name="adj2" fmla="val 50000"/>
            </a:avLst>
          </a:prstGeom>
          <a:noFill/>
          <a:ln w="9525">
            <a:solidFill>
              <a:schemeClr val="bg2"/>
            </a:solidFill>
            <a:round/>
            <a:headEnd/>
            <a:tailEnd/>
          </a:ln>
        </p:spPr>
        <p:txBody>
          <a:bodyPr wrap="none" anchor="ctr"/>
          <a:lstStyle/>
          <a:p>
            <a:pPr algn="ctr"/>
            <a:endParaRPr lang="en-US" sz="2000" b="1">
              <a:solidFill>
                <a:srgbClr val="5F5F5F"/>
              </a:solidFill>
            </a:endParaRPr>
          </a:p>
        </p:txBody>
      </p:sp>
      <p:sp>
        <p:nvSpPr>
          <p:cNvPr id="20506" name="AutoShape 47"/>
          <p:cNvSpPr>
            <a:spLocks/>
          </p:cNvSpPr>
          <p:nvPr/>
        </p:nvSpPr>
        <p:spPr bwMode="auto">
          <a:xfrm>
            <a:off x="7056438" y="2865438"/>
            <a:ext cx="71437" cy="720725"/>
          </a:xfrm>
          <a:prstGeom prst="rightBrace">
            <a:avLst>
              <a:gd name="adj1" fmla="val 84075"/>
              <a:gd name="adj2" fmla="val 50000"/>
            </a:avLst>
          </a:prstGeom>
          <a:noFill/>
          <a:ln w="9525">
            <a:solidFill>
              <a:srgbClr val="5F5F5F"/>
            </a:solidFill>
            <a:round/>
            <a:headEnd/>
            <a:tailEnd/>
          </a:ln>
        </p:spPr>
        <p:txBody>
          <a:bodyPr wrap="none" anchor="ctr"/>
          <a:lstStyle/>
          <a:p>
            <a:pPr algn="ctr"/>
            <a:endParaRPr lang="en-US"/>
          </a:p>
        </p:txBody>
      </p:sp>
      <p:sp>
        <p:nvSpPr>
          <p:cNvPr id="20507" name="Line 48"/>
          <p:cNvSpPr>
            <a:spLocks noChangeShapeType="1"/>
          </p:cNvSpPr>
          <p:nvPr/>
        </p:nvSpPr>
        <p:spPr bwMode="auto">
          <a:xfrm flipV="1">
            <a:off x="6570663" y="2955925"/>
            <a:ext cx="504825" cy="144463"/>
          </a:xfrm>
          <a:prstGeom prst="line">
            <a:avLst/>
          </a:prstGeom>
          <a:noFill/>
          <a:ln w="9525">
            <a:solidFill>
              <a:schemeClr val="tx1"/>
            </a:solidFill>
            <a:round/>
            <a:headEnd type="triangle" w="med" len="med"/>
            <a:tailEnd type="triangle" w="med" len="med"/>
          </a:ln>
        </p:spPr>
        <p:txBody>
          <a:bodyPr/>
          <a:lstStyle/>
          <a:p>
            <a:endParaRPr lang="en-US"/>
          </a:p>
        </p:txBody>
      </p:sp>
      <p:sp>
        <p:nvSpPr>
          <p:cNvPr id="20508" name="Text Box 49"/>
          <p:cNvSpPr txBox="1">
            <a:spLocks noChangeArrowheads="1"/>
          </p:cNvSpPr>
          <p:nvPr/>
        </p:nvSpPr>
        <p:spPr bwMode="auto">
          <a:xfrm>
            <a:off x="209550" y="3403600"/>
            <a:ext cx="1487715" cy="1077218"/>
          </a:xfrm>
          <a:prstGeom prst="rect">
            <a:avLst/>
          </a:prstGeom>
          <a:noFill/>
          <a:ln w="9525">
            <a:noFill/>
            <a:miter lim="800000"/>
            <a:headEnd/>
            <a:tailEnd/>
          </a:ln>
        </p:spPr>
        <p:txBody>
          <a:bodyPr wrap="none">
            <a:spAutoFit/>
          </a:bodyPr>
          <a:lstStyle/>
          <a:p>
            <a:pPr algn="ctr"/>
            <a:r>
              <a:rPr lang="ru-RU" sz="1600" i="1" dirty="0" err="1" smtClean="0"/>
              <a:t>Айнымалы</a:t>
            </a:r>
            <a:r>
              <a:rPr lang="ru-RU" sz="1600" i="1" dirty="0" smtClean="0"/>
              <a:t> </a:t>
            </a:r>
          </a:p>
          <a:p>
            <a:pPr algn="ctr"/>
            <a:r>
              <a:rPr lang="ru-RU" sz="1600" i="1" dirty="0" err="1" smtClean="0"/>
              <a:t>қаражаттың</a:t>
            </a:r>
            <a:r>
              <a:rPr lang="ru-RU" sz="1600" i="1" dirty="0" smtClean="0"/>
              <a:t> </a:t>
            </a:r>
          </a:p>
          <a:p>
            <a:pPr algn="ctr"/>
            <a:r>
              <a:rPr lang="ru-RU" sz="1600" i="1" dirty="0" err="1" smtClean="0"/>
              <a:t>өзгермелі</a:t>
            </a:r>
            <a:r>
              <a:rPr lang="ru-RU" sz="1600" i="1" dirty="0" smtClean="0"/>
              <a:t> </a:t>
            </a:r>
          </a:p>
          <a:p>
            <a:pPr algn="ctr"/>
            <a:r>
              <a:rPr lang="ru-RU" sz="1600" i="1" dirty="0" err="1" smtClean="0"/>
              <a:t>бөлігі</a:t>
            </a:r>
            <a:endParaRPr lang="ru-RU" sz="1600" i="1" dirty="0"/>
          </a:p>
        </p:txBody>
      </p:sp>
      <p:sp>
        <p:nvSpPr>
          <p:cNvPr id="20509" name="Text Box 50"/>
          <p:cNvSpPr txBox="1">
            <a:spLocks noChangeArrowheads="1"/>
          </p:cNvSpPr>
          <p:nvPr/>
        </p:nvSpPr>
        <p:spPr bwMode="auto">
          <a:xfrm>
            <a:off x="4176713" y="3068638"/>
            <a:ext cx="1209675" cy="336550"/>
          </a:xfrm>
          <a:prstGeom prst="rect">
            <a:avLst/>
          </a:prstGeom>
          <a:noFill/>
          <a:ln w="9525">
            <a:noFill/>
            <a:miter lim="800000"/>
            <a:headEnd/>
            <a:tailEnd/>
          </a:ln>
        </p:spPr>
        <p:txBody>
          <a:bodyPr wrap="none">
            <a:spAutoFit/>
          </a:bodyPr>
          <a:lstStyle/>
          <a:p>
            <a:r>
              <a:rPr lang="ru-RU" sz="1600"/>
              <a:t>максимум</a:t>
            </a:r>
          </a:p>
        </p:txBody>
      </p:sp>
      <p:sp>
        <p:nvSpPr>
          <p:cNvPr id="30" name="Номер слайда 29"/>
          <p:cNvSpPr>
            <a:spLocks noGrp="1"/>
          </p:cNvSpPr>
          <p:nvPr>
            <p:ph type="sldNum" sz="quarter" idx="12"/>
          </p:nvPr>
        </p:nvSpPr>
        <p:spPr/>
        <p:txBody>
          <a:bodyPr/>
          <a:lstStyle/>
          <a:p>
            <a:pPr>
              <a:defRPr/>
            </a:pPr>
            <a:fld id="{B6C2646E-9984-4479-A56A-E6D11DCA3024}" type="slidenum">
              <a:rPr lang="ru-RU" smtClean="0"/>
              <a:pPr>
                <a:defRPr/>
              </a:pPr>
              <a:t>24</a:t>
            </a:fld>
            <a:endParaRPr lang="ru-RU"/>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Line 22"/>
          <p:cNvSpPr>
            <a:spLocks noChangeShapeType="1"/>
          </p:cNvSpPr>
          <p:nvPr/>
        </p:nvSpPr>
        <p:spPr bwMode="auto">
          <a:xfrm>
            <a:off x="1849438" y="2038350"/>
            <a:ext cx="0" cy="3455988"/>
          </a:xfrm>
          <a:prstGeom prst="line">
            <a:avLst/>
          </a:prstGeom>
          <a:noFill/>
          <a:ln w="9525">
            <a:solidFill>
              <a:schemeClr val="tx1"/>
            </a:solidFill>
            <a:round/>
            <a:headEnd/>
            <a:tailEnd/>
          </a:ln>
        </p:spPr>
        <p:txBody>
          <a:bodyPr/>
          <a:lstStyle/>
          <a:p>
            <a:endParaRPr lang="en-US"/>
          </a:p>
        </p:txBody>
      </p:sp>
      <p:sp>
        <p:nvSpPr>
          <p:cNvPr id="21507" name="Line 23"/>
          <p:cNvSpPr>
            <a:spLocks noChangeShapeType="1"/>
          </p:cNvSpPr>
          <p:nvPr/>
        </p:nvSpPr>
        <p:spPr bwMode="auto">
          <a:xfrm>
            <a:off x="1849438" y="5494338"/>
            <a:ext cx="4608512" cy="0"/>
          </a:xfrm>
          <a:prstGeom prst="line">
            <a:avLst/>
          </a:prstGeom>
          <a:noFill/>
          <a:ln w="9525">
            <a:solidFill>
              <a:schemeClr val="tx1"/>
            </a:solidFill>
            <a:round/>
            <a:headEnd/>
            <a:tailEnd/>
          </a:ln>
        </p:spPr>
        <p:txBody>
          <a:bodyPr/>
          <a:lstStyle/>
          <a:p>
            <a:endParaRPr lang="en-US"/>
          </a:p>
        </p:txBody>
      </p:sp>
      <p:sp>
        <p:nvSpPr>
          <p:cNvPr id="21508" name="Line 24"/>
          <p:cNvSpPr>
            <a:spLocks noChangeShapeType="1"/>
          </p:cNvSpPr>
          <p:nvPr/>
        </p:nvSpPr>
        <p:spPr bwMode="auto">
          <a:xfrm>
            <a:off x="1849438" y="4773613"/>
            <a:ext cx="4535487" cy="0"/>
          </a:xfrm>
          <a:prstGeom prst="line">
            <a:avLst/>
          </a:prstGeom>
          <a:noFill/>
          <a:ln w="9525">
            <a:solidFill>
              <a:schemeClr val="tx1"/>
            </a:solidFill>
            <a:round/>
            <a:headEnd/>
            <a:tailEnd/>
          </a:ln>
        </p:spPr>
        <p:txBody>
          <a:bodyPr/>
          <a:lstStyle/>
          <a:p>
            <a:endParaRPr lang="en-US"/>
          </a:p>
        </p:txBody>
      </p:sp>
      <p:sp>
        <p:nvSpPr>
          <p:cNvPr id="21509" name="Line 25"/>
          <p:cNvSpPr>
            <a:spLocks noChangeShapeType="1"/>
          </p:cNvSpPr>
          <p:nvPr/>
        </p:nvSpPr>
        <p:spPr bwMode="auto">
          <a:xfrm flipV="1">
            <a:off x="1849438" y="3549650"/>
            <a:ext cx="4464050" cy="792163"/>
          </a:xfrm>
          <a:prstGeom prst="line">
            <a:avLst/>
          </a:prstGeom>
          <a:noFill/>
          <a:ln w="9525">
            <a:solidFill>
              <a:schemeClr val="tx1"/>
            </a:solidFill>
            <a:prstDash val="dash"/>
            <a:round/>
            <a:headEnd/>
            <a:tailEnd/>
          </a:ln>
        </p:spPr>
        <p:txBody>
          <a:bodyPr/>
          <a:lstStyle/>
          <a:p>
            <a:endParaRPr lang="en-US"/>
          </a:p>
        </p:txBody>
      </p:sp>
      <p:sp>
        <p:nvSpPr>
          <p:cNvPr id="21510" name="Freeform 26"/>
          <p:cNvSpPr>
            <a:spLocks/>
          </p:cNvSpPr>
          <p:nvPr/>
        </p:nvSpPr>
        <p:spPr bwMode="auto">
          <a:xfrm>
            <a:off x="1890713" y="2338388"/>
            <a:ext cx="4427537" cy="1395412"/>
          </a:xfrm>
          <a:custGeom>
            <a:avLst/>
            <a:gdLst>
              <a:gd name="T0" fmla="*/ 0 w 2789"/>
              <a:gd name="T1" fmla="*/ 2147483647 h 879"/>
              <a:gd name="T2" fmla="*/ 2147483647 w 2789"/>
              <a:gd name="T3" fmla="*/ 2147483647 h 879"/>
              <a:gd name="T4" fmla="*/ 2147483647 w 2789"/>
              <a:gd name="T5" fmla="*/ 2147483647 h 879"/>
              <a:gd name="T6" fmla="*/ 2147483647 w 2789"/>
              <a:gd name="T7" fmla="*/ 2147483647 h 879"/>
              <a:gd name="T8" fmla="*/ 2147483647 w 2789"/>
              <a:gd name="T9" fmla="*/ 2147483647 h 879"/>
              <a:gd name="T10" fmla="*/ 2147483647 w 2789"/>
              <a:gd name="T11" fmla="*/ 2147483647 h 879"/>
              <a:gd name="T12" fmla="*/ 2147483647 w 2789"/>
              <a:gd name="T13" fmla="*/ 2147483647 h 879"/>
              <a:gd name="T14" fmla="*/ 2147483647 w 2789"/>
              <a:gd name="T15" fmla="*/ 2147483647 h 879"/>
              <a:gd name="T16" fmla="*/ 2147483647 w 2789"/>
              <a:gd name="T17" fmla="*/ 2147483647 h 879"/>
              <a:gd name="T18" fmla="*/ 2147483647 w 2789"/>
              <a:gd name="T19" fmla="*/ 2147483647 h 879"/>
              <a:gd name="T20" fmla="*/ 2147483647 w 2789"/>
              <a:gd name="T21" fmla="*/ 2147483647 h 879"/>
              <a:gd name="T22" fmla="*/ 2147483647 w 2789"/>
              <a:gd name="T23" fmla="*/ 2147483647 h 8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789"/>
              <a:gd name="T37" fmla="*/ 0 h 879"/>
              <a:gd name="T38" fmla="*/ 2789 w 2789"/>
              <a:gd name="T39" fmla="*/ 879 h 87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789" h="879">
                <a:moveTo>
                  <a:pt x="0" y="554"/>
                </a:moveTo>
                <a:cubicBezTo>
                  <a:pt x="50" y="603"/>
                  <a:pt x="210" y="879"/>
                  <a:pt x="303" y="847"/>
                </a:cubicBezTo>
                <a:cubicBezTo>
                  <a:pt x="396" y="815"/>
                  <a:pt x="453" y="381"/>
                  <a:pt x="556" y="362"/>
                </a:cubicBezTo>
                <a:cubicBezTo>
                  <a:pt x="659" y="343"/>
                  <a:pt x="810" y="751"/>
                  <a:pt x="919" y="736"/>
                </a:cubicBezTo>
                <a:cubicBezTo>
                  <a:pt x="1028" y="721"/>
                  <a:pt x="1097" y="295"/>
                  <a:pt x="1212" y="271"/>
                </a:cubicBezTo>
                <a:cubicBezTo>
                  <a:pt x="1327" y="247"/>
                  <a:pt x="1496" y="617"/>
                  <a:pt x="1607" y="595"/>
                </a:cubicBezTo>
                <a:cubicBezTo>
                  <a:pt x="1718" y="573"/>
                  <a:pt x="1770" y="162"/>
                  <a:pt x="1879" y="140"/>
                </a:cubicBezTo>
                <a:cubicBezTo>
                  <a:pt x="1988" y="118"/>
                  <a:pt x="2164" y="475"/>
                  <a:pt x="2263" y="463"/>
                </a:cubicBezTo>
                <a:cubicBezTo>
                  <a:pt x="2362" y="451"/>
                  <a:pt x="2424" y="138"/>
                  <a:pt x="2476" y="69"/>
                </a:cubicBezTo>
                <a:cubicBezTo>
                  <a:pt x="2528" y="0"/>
                  <a:pt x="2540" y="31"/>
                  <a:pt x="2577" y="49"/>
                </a:cubicBezTo>
                <a:cubicBezTo>
                  <a:pt x="2614" y="67"/>
                  <a:pt x="2663" y="138"/>
                  <a:pt x="2698" y="180"/>
                </a:cubicBezTo>
                <a:cubicBezTo>
                  <a:pt x="2733" y="222"/>
                  <a:pt x="2770" y="277"/>
                  <a:pt x="2789" y="302"/>
                </a:cubicBezTo>
              </a:path>
            </a:pathLst>
          </a:custGeom>
          <a:noFill/>
          <a:ln w="9525">
            <a:solidFill>
              <a:srgbClr val="003300"/>
            </a:solidFill>
            <a:round/>
            <a:headEnd/>
            <a:tailEnd/>
          </a:ln>
        </p:spPr>
        <p:txBody>
          <a:bodyPr/>
          <a:lstStyle/>
          <a:p>
            <a:endParaRPr lang="en-US"/>
          </a:p>
        </p:txBody>
      </p:sp>
      <p:sp>
        <p:nvSpPr>
          <p:cNvPr id="21511" name="AutoShape 27"/>
          <p:cNvSpPr>
            <a:spLocks/>
          </p:cNvSpPr>
          <p:nvPr/>
        </p:nvSpPr>
        <p:spPr bwMode="auto">
          <a:xfrm>
            <a:off x="6296025" y="3549650"/>
            <a:ext cx="269875" cy="1944688"/>
          </a:xfrm>
          <a:prstGeom prst="rightBrace">
            <a:avLst>
              <a:gd name="adj1" fmla="val 60049"/>
              <a:gd name="adj2" fmla="val 50000"/>
            </a:avLst>
          </a:prstGeom>
          <a:noFill/>
          <a:ln w="9525">
            <a:solidFill>
              <a:schemeClr val="tx1"/>
            </a:solidFill>
            <a:round/>
            <a:headEnd/>
            <a:tailEnd/>
          </a:ln>
        </p:spPr>
        <p:txBody>
          <a:bodyPr wrap="none" anchor="ctr"/>
          <a:lstStyle/>
          <a:p>
            <a:endParaRPr lang="en-US"/>
          </a:p>
        </p:txBody>
      </p:sp>
      <p:sp>
        <p:nvSpPr>
          <p:cNvPr id="21512" name="Text Box 28"/>
          <p:cNvSpPr txBox="1">
            <a:spLocks noChangeArrowheads="1"/>
          </p:cNvSpPr>
          <p:nvPr/>
        </p:nvSpPr>
        <p:spPr bwMode="auto">
          <a:xfrm>
            <a:off x="2978150" y="4149725"/>
            <a:ext cx="3825875" cy="338554"/>
          </a:xfrm>
          <a:prstGeom prst="rect">
            <a:avLst/>
          </a:prstGeom>
          <a:noFill/>
          <a:ln w="9525">
            <a:noFill/>
            <a:miter lim="800000"/>
            <a:headEnd/>
            <a:tailEnd/>
          </a:ln>
        </p:spPr>
        <p:txBody>
          <a:bodyPr>
            <a:spAutoFit/>
          </a:bodyPr>
          <a:lstStyle/>
          <a:p>
            <a:r>
              <a:rPr lang="ru-RU" sz="1600" dirty="0" err="1" smtClean="0"/>
              <a:t>Айналым</a:t>
            </a:r>
            <a:r>
              <a:rPr lang="ru-RU" sz="1600" dirty="0" smtClean="0"/>
              <a:t> </a:t>
            </a:r>
            <a:r>
              <a:rPr lang="ru-RU" sz="1600" dirty="0" err="1" smtClean="0"/>
              <a:t>қаражатының тұрақты бөлігі</a:t>
            </a:r>
            <a:endParaRPr lang="ru-RU" sz="1600" dirty="0"/>
          </a:p>
        </p:txBody>
      </p:sp>
      <p:sp>
        <p:nvSpPr>
          <p:cNvPr id="21513" name="AutoShape 29"/>
          <p:cNvSpPr>
            <a:spLocks/>
          </p:cNvSpPr>
          <p:nvPr/>
        </p:nvSpPr>
        <p:spPr bwMode="auto">
          <a:xfrm>
            <a:off x="6321425" y="2397125"/>
            <a:ext cx="198438" cy="1152525"/>
          </a:xfrm>
          <a:prstGeom prst="rightBrace">
            <a:avLst>
              <a:gd name="adj1" fmla="val 48400"/>
              <a:gd name="adj2" fmla="val 50000"/>
            </a:avLst>
          </a:prstGeom>
          <a:noFill/>
          <a:ln w="9525">
            <a:solidFill>
              <a:schemeClr val="tx1"/>
            </a:solidFill>
            <a:round/>
            <a:headEnd/>
            <a:tailEnd/>
          </a:ln>
        </p:spPr>
        <p:txBody>
          <a:bodyPr wrap="none" anchor="ctr"/>
          <a:lstStyle/>
          <a:p>
            <a:endParaRPr lang="en-US"/>
          </a:p>
        </p:txBody>
      </p:sp>
      <p:sp>
        <p:nvSpPr>
          <p:cNvPr id="21514" name="Freeform 30"/>
          <p:cNvSpPr>
            <a:spLocks/>
          </p:cNvSpPr>
          <p:nvPr/>
        </p:nvSpPr>
        <p:spPr bwMode="auto">
          <a:xfrm>
            <a:off x="1849438" y="2944813"/>
            <a:ext cx="4548187" cy="895350"/>
          </a:xfrm>
          <a:custGeom>
            <a:avLst/>
            <a:gdLst>
              <a:gd name="T0" fmla="*/ 0 w 2865"/>
              <a:gd name="T1" fmla="*/ 2147483647 h 564"/>
              <a:gd name="T2" fmla="*/ 2147483647 w 2865"/>
              <a:gd name="T3" fmla="*/ 0 h 564"/>
              <a:gd name="T4" fmla="*/ 0 60000 65536"/>
              <a:gd name="T5" fmla="*/ 0 60000 65536"/>
              <a:gd name="T6" fmla="*/ 0 w 2865"/>
              <a:gd name="T7" fmla="*/ 0 h 564"/>
              <a:gd name="T8" fmla="*/ 2865 w 2865"/>
              <a:gd name="T9" fmla="*/ 564 h 564"/>
            </a:gdLst>
            <a:ahLst/>
            <a:cxnLst>
              <a:cxn ang="T4">
                <a:pos x="T0" y="T1"/>
              </a:cxn>
              <a:cxn ang="T5">
                <a:pos x="T2" y="T3"/>
              </a:cxn>
            </a:cxnLst>
            <a:rect l="T6" t="T7" r="T8" b="T9"/>
            <a:pathLst>
              <a:path w="2865" h="564">
                <a:moveTo>
                  <a:pt x="0" y="564"/>
                </a:moveTo>
                <a:lnTo>
                  <a:pt x="2865" y="0"/>
                </a:lnTo>
              </a:path>
            </a:pathLst>
          </a:custGeom>
          <a:noFill/>
          <a:ln w="9525">
            <a:solidFill>
              <a:schemeClr val="tx1"/>
            </a:solidFill>
            <a:round/>
            <a:headEnd/>
            <a:tailEnd/>
          </a:ln>
        </p:spPr>
        <p:txBody>
          <a:bodyPr/>
          <a:lstStyle/>
          <a:p>
            <a:endParaRPr lang="en-US"/>
          </a:p>
        </p:txBody>
      </p:sp>
      <p:sp>
        <p:nvSpPr>
          <p:cNvPr id="21515" name="Text Box 31"/>
          <p:cNvSpPr txBox="1">
            <a:spLocks noChangeArrowheads="1"/>
          </p:cNvSpPr>
          <p:nvPr/>
        </p:nvSpPr>
        <p:spPr bwMode="auto">
          <a:xfrm>
            <a:off x="2987675" y="4959350"/>
            <a:ext cx="1405256" cy="338554"/>
          </a:xfrm>
          <a:prstGeom prst="rect">
            <a:avLst/>
          </a:prstGeom>
          <a:noFill/>
          <a:ln w="9525">
            <a:noFill/>
            <a:miter lim="800000"/>
            <a:headEnd/>
            <a:tailEnd/>
          </a:ln>
        </p:spPr>
        <p:txBody>
          <a:bodyPr wrap="none">
            <a:spAutoFit/>
          </a:bodyPr>
          <a:lstStyle/>
          <a:p>
            <a:r>
              <a:rPr lang="ru-RU" sz="1600" dirty="0" err="1" smtClean="0"/>
              <a:t>Негізгі</a:t>
            </a:r>
            <a:r>
              <a:rPr lang="ru-RU" sz="1600" dirty="0" smtClean="0"/>
              <a:t> </a:t>
            </a:r>
            <a:r>
              <a:rPr lang="ru-RU" sz="1600" dirty="0" err="1" smtClean="0"/>
              <a:t>қорлар</a:t>
            </a:r>
            <a:endParaRPr lang="ru-RU" sz="1600" dirty="0"/>
          </a:p>
        </p:txBody>
      </p:sp>
      <p:sp>
        <p:nvSpPr>
          <p:cNvPr id="21516" name="AutoShape 32"/>
          <p:cNvSpPr>
            <a:spLocks/>
          </p:cNvSpPr>
          <p:nvPr/>
        </p:nvSpPr>
        <p:spPr bwMode="auto">
          <a:xfrm>
            <a:off x="1660525" y="3117850"/>
            <a:ext cx="115888" cy="720725"/>
          </a:xfrm>
          <a:prstGeom prst="leftBrace">
            <a:avLst>
              <a:gd name="adj1" fmla="val 51826"/>
              <a:gd name="adj2" fmla="val 50000"/>
            </a:avLst>
          </a:prstGeom>
          <a:noFill/>
          <a:ln w="9525">
            <a:solidFill>
              <a:schemeClr val="tx1"/>
            </a:solidFill>
            <a:round/>
            <a:headEnd/>
            <a:tailEnd/>
          </a:ln>
        </p:spPr>
        <p:txBody>
          <a:bodyPr wrap="none" anchor="ctr"/>
          <a:lstStyle/>
          <a:p>
            <a:endParaRPr lang="en-US"/>
          </a:p>
        </p:txBody>
      </p:sp>
      <p:sp>
        <p:nvSpPr>
          <p:cNvPr id="21517" name="Text Box 33"/>
          <p:cNvSpPr txBox="1">
            <a:spLocks noChangeArrowheads="1"/>
          </p:cNvSpPr>
          <p:nvPr/>
        </p:nvSpPr>
        <p:spPr bwMode="auto">
          <a:xfrm>
            <a:off x="250825" y="3089275"/>
            <a:ext cx="1457325" cy="830997"/>
          </a:xfrm>
          <a:prstGeom prst="rect">
            <a:avLst/>
          </a:prstGeom>
          <a:noFill/>
          <a:ln w="9525">
            <a:noFill/>
            <a:miter lim="800000"/>
            <a:headEnd/>
            <a:tailEnd/>
          </a:ln>
        </p:spPr>
        <p:txBody>
          <a:bodyPr>
            <a:spAutoFit/>
          </a:bodyPr>
          <a:lstStyle/>
          <a:p>
            <a:pPr algn="ctr"/>
            <a:r>
              <a:rPr lang="ru-RU" sz="1600" dirty="0" smtClean="0"/>
              <a:t>НҚ </a:t>
            </a:r>
            <a:r>
              <a:rPr lang="ru-RU" sz="1600" dirty="0" err="1" smtClean="0"/>
              <a:t>өзгермелі бөлігі</a:t>
            </a:r>
            <a:endParaRPr lang="ru-RU" sz="1600" dirty="0"/>
          </a:p>
          <a:p>
            <a:endParaRPr lang="ru-RU" sz="1600" dirty="0"/>
          </a:p>
        </p:txBody>
      </p:sp>
      <p:sp>
        <p:nvSpPr>
          <p:cNvPr id="21518" name="Text Box 34"/>
          <p:cNvSpPr txBox="1">
            <a:spLocks noChangeArrowheads="1"/>
          </p:cNvSpPr>
          <p:nvPr/>
        </p:nvSpPr>
        <p:spPr bwMode="auto">
          <a:xfrm>
            <a:off x="6880225" y="2508250"/>
            <a:ext cx="1592103" cy="830997"/>
          </a:xfrm>
          <a:prstGeom prst="rect">
            <a:avLst/>
          </a:prstGeom>
          <a:noFill/>
          <a:ln w="9525">
            <a:noFill/>
            <a:miter lim="800000"/>
            <a:headEnd/>
            <a:tailEnd/>
          </a:ln>
        </p:spPr>
        <p:txBody>
          <a:bodyPr wrap="none">
            <a:spAutoFit/>
          </a:bodyPr>
          <a:lstStyle/>
          <a:p>
            <a:pPr algn="ctr"/>
            <a:r>
              <a:rPr lang="ru-RU" sz="1600" i="1" dirty="0" err="1" smtClean="0"/>
              <a:t>Қысқа мерзімді</a:t>
            </a:r>
            <a:r>
              <a:rPr lang="ru-RU" sz="1600" i="1" dirty="0" smtClean="0"/>
              <a:t> </a:t>
            </a:r>
          </a:p>
          <a:p>
            <a:pPr algn="ctr"/>
            <a:r>
              <a:rPr lang="ru-RU" sz="1600" i="1" dirty="0" err="1" smtClean="0"/>
              <a:t>несиелер</a:t>
            </a:r>
            <a:r>
              <a:rPr lang="ru-RU" sz="1600" i="1" dirty="0" smtClean="0"/>
              <a:t> </a:t>
            </a:r>
            <a:r>
              <a:rPr lang="ru-RU" sz="1600" i="1" dirty="0" err="1" smtClean="0"/>
              <a:t>және</a:t>
            </a:r>
            <a:endParaRPr lang="ru-RU" sz="1600" i="1" dirty="0" smtClean="0"/>
          </a:p>
          <a:p>
            <a:pPr algn="ctr"/>
            <a:r>
              <a:rPr lang="ru-RU" sz="1600" i="1" dirty="0" err="1" smtClean="0"/>
              <a:t>қарыздар</a:t>
            </a:r>
            <a:endParaRPr lang="ru-RU" sz="1600" i="1" dirty="0"/>
          </a:p>
        </p:txBody>
      </p:sp>
      <p:sp>
        <p:nvSpPr>
          <p:cNvPr id="21519" name="Text Box 35"/>
          <p:cNvSpPr txBox="1">
            <a:spLocks noChangeArrowheads="1"/>
          </p:cNvSpPr>
          <p:nvPr/>
        </p:nvSpPr>
        <p:spPr bwMode="auto">
          <a:xfrm>
            <a:off x="6718300" y="3694113"/>
            <a:ext cx="1540678" cy="1815882"/>
          </a:xfrm>
          <a:prstGeom prst="rect">
            <a:avLst/>
          </a:prstGeom>
          <a:noFill/>
          <a:ln w="9525">
            <a:noFill/>
            <a:miter lim="800000"/>
            <a:headEnd/>
            <a:tailEnd/>
          </a:ln>
        </p:spPr>
        <p:txBody>
          <a:bodyPr wrap="none">
            <a:spAutoFit/>
          </a:bodyPr>
          <a:lstStyle/>
          <a:p>
            <a:pPr algn="ctr"/>
            <a:r>
              <a:rPr lang="ru-RU" sz="1600" i="1" dirty="0" err="1" smtClean="0"/>
              <a:t>Ұзақ мерзімді</a:t>
            </a:r>
            <a:r>
              <a:rPr lang="ru-RU" sz="1600" i="1" dirty="0" smtClean="0"/>
              <a:t> </a:t>
            </a:r>
          </a:p>
          <a:p>
            <a:pPr algn="ctr"/>
            <a:r>
              <a:rPr lang="ru-RU" sz="1600" i="1" dirty="0" err="1" smtClean="0"/>
              <a:t>несиелер</a:t>
            </a:r>
            <a:r>
              <a:rPr lang="ru-RU" sz="1600" i="1" dirty="0" smtClean="0"/>
              <a:t> </a:t>
            </a:r>
            <a:r>
              <a:rPr lang="ru-RU" sz="1600" i="1" dirty="0" err="1" smtClean="0"/>
              <a:t>және</a:t>
            </a:r>
            <a:r>
              <a:rPr lang="ru-RU" sz="1600" i="1" dirty="0" smtClean="0"/>
              <a:t> </a:t>
            </a:r>
          </a:p>
          <a:p>
            <a:pPr algn="ctr"/>
            <a:r>
              <a:rPr lang="ru-RU" sz="1600" i="1" dirty="0" err="1" smtClean="0"/>
              <a:t>қарыздар+</a:t>
            </a:r>
            <a:endParaRPr lang="ru-RU" sz="1600" i="1" dirty="0"/>
          </a:p>
          <a:p>
            <a:pPr algn="ctr"/>
            <a:r>
              <a:rPr lang="ru-RU" sz="1600" i="1" dirty="0" err="1" smtClean="0"/>
              <a:t>меншікті</a:t>
            </a:r>
            <a:endParaRPr lang="ru-RU" sz="1600" i="1" dirty="0"/>
          </a:p>
          <a:p>
            <a:pPr algn="ctr"/>
            <a:r>
              <a:rPr lang="ru-RU" sz="1600" i="1" dirty="0"/>
              <a:t>капитал +</a:t>
            </a:r>
          </a:p>
          <a:p>
            <a:pPr algn="ctr"/>
            <a:r>
              <a:rPr lang="ru-RU" sz="1600" i="1" dirty="0" err="1" smtClean="0"/>
              <a:t>Кредиторлық</a:t>
            </a:r>
            <a:r>
              <a:rPr lang="ru-RU" sz="1600" i="1" dirty="0" smtClean="0"/>
              <a:t> </a:t>
            </a:r>
          </a:p>
          <a:p>
            <a:pPr algn="ctr"/>
            <a:r>
              <a:rPr lang="ru-RU" sz="1600" i="1" dirty="0" err="1" smtClean="0"/>
              <a:t>берешек</a:t>
            </a:r>
            <a:endParaRPr lang="ru-RU" sz="1600" i="1" dirty="0"/>
          </a:p>
        </p:txBody>
      </p:sp>
      <p:sp>
        <p:nvSpPr>
          <p:cNvPr id="21520" name="Text Box 36"/>
          <p:cNvSpPr txBox="1">
            <a:spLocks noChangeArrowheads="1"/>
          </p:cNvSpPr>
          <p:nvPr/>
        </p:nvSpPr>
        <p:spPr bwMode="auto">
          <a:xfrm>
            <a:off x="5554663" y="5478463"/>
            <a:ext cx="1104900" cy="336550"/>
          </a:xfrm>
          <a:prstGeom prst="rect">
            <a:avLst/>
          </a:prstGeom>
          <a:noFill/>
          <a:ln w="9525">
            <a:noFill/>
            <a:miter lim="800000"/>
            <a:headEnd/>
            <a:tailEnd/>
          </a:ln>
        </p:spPr>
        <p:txBody>
          <a:bodyPr wrap="none">
            <a:spAutoFit/>
          </a:bodyPr>
          <a:lstStyle/>
          <a:p>
            <a:r>
              <a:rPr lang="ru-RU" sz="1600"/>
              <a:t>периоды</a:t>
            </a:r>
          </a:p>
        </p:txBody>
      </p:sp>
      <p:sp>
        <p:nvSpPr>
          <p:cNvPr id="21521" name="Text Box 37"/>
          <p:cNvSpPr txBox="1">
            <a:spLocks noChangeArrowheads="1"/>
          </p:cNvSpPr>
          <p:nvPr/>
        </p:nvSpPr>
        <p:spPr bwMode="auto">
          <a:xfrm>
            <a:off x="1276350" y="1989138"/>
            <a:ext cx="615950" cy="338137"/>
          </a:xfrm>
          <a:prstGeom prst="rect">
            <a:avLst/>
          </a:prstGeom>
          <a:noFill/>
          <a:ln w="9525">
            <a:noFill/>
            <a:miter lim="800000"/>
            <a:headEnd/>
            <a:tailEnd/>
          </a:ln>
        </p:spPr>
        <p:txBody>
          <a:bodyPr wrap="none">
            <a:spAutoFit/>
          </a:bodyPr>
          <a:lstStyle/>
          <a:p>
            <a:r>
              <a:rPr lang="ru-RU" sz="1600"/>
              <a:t>тен.</a:t>
            </a:r>
          </a:p>
        </p:txBody>
      </p:sp>
      <p:sp>
        <p:nvSpPr>
          <p:cNvPr id="21522" name="Rectangle 38"/>
          <p:cNvSpPr>
            <a:spLocks noGrp="1" noChangeArrowheads="1"/>
          </p:cNvSpPr>
          <p:nvPr>
            <p:ph type="title"/>
          </p:nvPr>
        </p:nvSpPr>
        <p:spPr/>
        <p:txBody>
          <a:bodyPr>
            <a:normAutofit fontScale="90000"/>
          </a:bodyPr>
          <a:lstStyle/>
          <a:p>
            <a:pPr eaLnBrk="1" hangingPunct="1"/>
            <a:r>
              <a:rPr lang="ru-RU" sz="2800" b="1" u="sng" dirty="0" smtClean="0"/>
              <a:t/>
            </a:r>
            <a:br>
              <a:rPr lang="ru-RU" sz="2800" b="1" u="sng" dirty="0" smtClean="0"/>
            </a:br>
            <a:r>
              <a:rPr lang="ru-RU" sz="2800" b="1" u="sng" dirty="0" smtClean="0"/>
              <a:t>2. </a:t>
            </a:r>
            <a:r>
              <a:rPr lang="ru-RU" sz="2800" b="1" u="sng" dirty="0" err="1" smtClean="0"/>
              <a:t>Қаржыландырудың агрессивті</a:t>
            </a:r>
            <a:r>
              <a:rPr lang="ru-RU" sz="2800" b="1" u="sng" dirty="0" smtClean="0"/>
              <a:t> </a:t>
            </a:r>
            <a:r>
              <a:rPr lang="ru-RU" sz="2800" b="1" u="sng" dirty="0" err="1" smtClean="0"/>
              <a:t>саясаты</a:t>
            </a:r>
            <a:r>
              <a:rPr lang="ru-RU" sz="2800" b="1" u="sng" dirty="0" smtClean="0"/>
              <a:t/>
            </a:r>
            <a:br>
              <a:rPr lang="ru-RU" sz="2800" b="1" u="sng" dirty="0" smtClean="0"/>
            </a:br>
            <a:endParaRPr lang="ru-RU" sz="2800" b="1" u="sng" dirty="0" smtClean="0"/>
          </a:p>
        </p:txBody>
      </p:sp>
      <p:sp>
        <p:nvSpPr>
          <p:cNvPr id="19" name="Номер слайда 18"/>
          <p:cNvSpPr>
            <a:spLocks noGrp="1"/>
          </p:cNvSpPr>
          <p:nvPr>
            <p:ph type="sldNum" sz="quarter" idx="12"/>
          </p:nvPr>
        </p:nvSpPr>
        <p:spPr/>
        <p:txBody>
          <a:bodyPr/>
          <a:lstStyle/>
          <a:p>
            <a:pPr>
              <a:defRPr/>
            </a:pPr>
            <a:fld id="{15904827-9153-4CC2-9823-13F2E4F320C0}" type="slidenum">
              <a:rPr lang="ru-RU" smtClean="0"/>
              <a:pPr>
                <a:defRPr/>
              </a:pPr>
              <a:t>25</a:t>
            </a:fld>
            <a:endParaRPr lang="ru-RU"/>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2"/>
          <p:cNvSpPr>
            <a:spLocks noGrp="1" noChangeArrowheads="1"/>
          </p:cNvSpPr>
          <p:nvPr>
            <p:ph type="title"/>
          </p:nvPr>
        </p:nvSpPr>
        <p:spPr/>
        <p:txBody>
          <a:bodyPr/>
          <a:lstStyle/>
          <a:p>
            <a:pPr eaLnBrk="1" hangingPunct="1"/>
            <a:r>
              <a:rPr lang="ru-RU" sz="2800" b="1" u="sng" dirty="0" smtClean="0">
                <a:solidFill>
                  <a:schemeClr val="tx1"/>
                </a:solidFill>
              </a:rPr>
              <a:t>3. </a:t>
            </a:r>
            <a:r>
              <a:rPr lang="ru-RU" sz="2800" b="1" u="sng" dirty="0" err="1" smtClean="0">
                <a:solidFill>
                  <a:schemeClr val="tx1"/>
                </a:solidFill>
              </a:rPr>
              <a:t>Қаржыландырудың консервативті</a:t>
            </a:r>
            <a:r>
              <a:rPr lang="ru-RU" sz="2800" b="1" u="sng" dirty="0" smtClean="0">
                <a:solidFill>
                  <a:schemeClr val="tx1"/>
                </a:solidFill>
              </a:rPr>
              <a:t> </a:t>
            </a:r>
            <a:r>
              <a:rPr lang="ru-RU" sz="2800" b="1" u="sng" dirty="0" err="1" smtClean="0">
                <a:solidFill>
                  <a:schemeClr val="tx1"/>
                </a:solidFill>
              </a:rPr>
              <a:t>саясаты</a:t>
            </a:r>
            <a:endParaRPr lang="ru-RU" sz="2800" b="1" u="sng" dirty="0" smtClean="0">
              <a:solidFill>
                <a:schemeClr val="tx1"/>
              </a:solidFill>
            </a:endParaRPr>
          </a:p>
        </p:txBody>
      </p:sp>
      <p:sp>
        <p:nvSpPr>
          <p:cNvPr id="22531" name="Rectangle 23"/>
          <p:cNvSpPr>
            <a:spLocks noChangeArrowheads="1"/>
          </p:cNvSpPr>
          <p:nvPr/>
        </p:nvSpPr>
        <p:spPr bwMode="auto">
          <a:xfrm>
            <a:off x="323850" y="1600200"/>
            <a:ext cx="8229600" cy="4525963"/>
          </a:xfrm>
          <a:prstGeom prst="rect">
            <a:avLst/>
          </a:prstGeom>
          <a:noFill/>
          <a:ln w="9525">
            <a:noFill/>
            <a:miter lim="800000"/>
            <a:headEnd/>
            <a:tailEnd/>
          </a:ln>
        </p:spPr>
        <p:txBody>
          <a:bodyPr/>
          <a:lstStyle/>
          <a:p>
            <a:pPr marL="342900" indent="-342900" algn="ctr">
              <a:spcBef>
                <a:spcPct val="20000"/>
              </a:spcBef>
            </a:pPr>
            <a:endParaRPr lang="en-US" sz="1600" b="1">
              <a:solidFill>
                <a:srgbClr val="006600"/>
              </a:solidFill>
            </a:endParaRPr>
          </a:p>
        </p:txBody>
      </p:sp>
      <p:sp>
        <p:nvSpPr>
          <p:cNvPr id="22532" name="Line 24"/>
          <p:cNvSpPr>
            <a:spLocks noChangeShapeType="1"/>
          </p:cNvSpPr>
          <p:nvPr/>
        </p:nvSpPr>
        <p:spPr bwMode="auto">
          <a:xfrm>
            <a:off x="1558925" y="2420938"/>
            <a:ext cx="0" cy="3455987"/>
          </a:xfrm>
          <a:prstGeom prst="line">
            <a:avLst/>
          </a:prstGeom>
          <a:noFill/>
          <a:ln w="9525">
            <a:solidFill>
              <a:schemeClr val="tx1"/>
            </a:solidFill>
            <a:round/>
            <a:headEnd/>
            <a:tailEnd/>
          </a:ln>
        </p:spPr>
        <p:txBody>
          <a:bodyPr/>
          <a:lstStyle/>
          <a:p>
            <a:endParaRPr lang="en-US"/>
          </a:p>
        </p:txBody>
      </p:sp>
      <p:sp>
        <p:nvSpPr>
          <p:cNvPr id="22533" name="Freeform 25"/>
          <p:cNvSpPr>
            <a:spLocks/>
          </p:cNvSpPr>
          <p:nvPr/>
        </p:nvSpPr>
        <p:spPr bwMode="auto">
          <a:xfrm>
            <a:off x="1558925" y="5876925"/>
            <a:ext cx="4187825" cy="3175"/>
          </a:xfrm>
          <a:custGeom>
            <a:avLst/>
            <a:gdLst>
              <a:gd name="T0" fmla="*/ 0 w 2638"/>
              <a:gd name="T1" fmla="*/ 0 h 2"/>
              <a:gd name="T2" fmla="*/ 2147483647 w 2638"/>
              <a:gd name="T3" fmla="*/ 2147483647 h 2"/>
              <a:gd name="T4" fmla="*/ 0 60000 65536"/>
              <a:gd name="T5" fmla="*/ 0 60000 65536"/>
              <a:gd name="T6" fmla="*/ 0 w 2638"/>
              <a:gd name="T7" fmla="*/ 0 h 2"/>
              <a:gd name="T8" fmla="*/ 2638 w 2638"/>
              <a:gd name="T9" fmla="*/ 2 h 2"/>
            </a:gdLst>
            <a:ahLst/>
            <a:cxnLst>
              <a:cxn ang="T4">
                <a:pos x="T0" y="T1"/>
              </a:cxn>
              <a:cxn ang="T5">
                <a:pos x="T2" y="T3"/>
              </a:cxn>
            </a:cxnLst>
            <a:rect l="T6" t="T7" r="T8" b="T9"/>
            <a:pathLst>
              <a:path w="2638" h="2">
                <a:moveTo>
                  <a:pt x="0" y="0"/>
                </a:moveTo>
                <a:lnTo>
                  <a:pt x="2638" y="2"/>
                </a:lnTo>
              </a:path>
            </a:pathLst>
          </a:custGeom>
          <a:noFill/>
          <a:ln w="9525">
            <a:solidFill>
              <a:schemeClr val="tx1"/>
            </a:solidFill>
            <a:round/>
            <a:headEnd/>
            <a:tailEnd/>
          </a:ln>
        </p:spPr>
        <p:txBody>
          <a:bodyPr/>
          <a:lstStyle/>
          <a:p>
            <a:endParaRPr lang="en-US"/>
          </a:p>
        </p:txBody>
      </p:sp>
      <p:sp>
        <p:nvSpPr>
          <p:cNvPr id="22534" name="Line 26"/>
          <p:cNvSpPr>
            <a:spLocks noChangeShapeType="1"/>
          </p:cNvSpPr>
          <p:nvPr/>
        </p:nvSpPr>
        <p:spPr bwMode="auto">
          <a:xfrm>
            <a:off x="1558925" y="5013325"/>
            <a:ext cx="4248150" cy="0"/>
          </a:xfrm>
          <a:prstGeom prst="line">
            <a:avLst/>
          </a:prstGeom>
          <a:noFill/>
          <a:ln w="9525">
            <a:solidFill>
              <a:schemeClr val="tx1"/>
            </a:solidFill>
            <a:round/>
            <a:headEnd/>
            <a:tailEnd/>
          </a:ln>
        </p:spPr>
        <p:txBody>
          <a:bodyPr/>
          <a:lstStyle/>
          <a:p>
            <a:endParaRPr lang="en-US"/>
          </a:p>
        </p:txBody>
      </p:sp>
      <p:sp>
        <p:nvSpPr>
          <p:cNvPr id="22535" name="Line 27"/>
          <p:cNvSpPr>
            <a:spLocks noChangeShapeType="1"/>
          </p:cNvSpPr>
          <p:nvPr/>
        </p:nvSpPr>
        <p:spPr bwMode="auto">
          <a:xfrm flipV="1">
            <a:off x="1558925" y="3644900"/>
            <a:ext cx="4175125" cy="863600"/>
          </a:xfrm>
          <a:prstGeom prst="line">
            <a:avLst/>
          </a:prstGeom>
          <a:noFill/>
          <a:ln w="9525">
            <a:solidFill>
              <a:schemeClr val="tx1"/>
            </a:solidFill>
            <a:round/>
            <a:headEnd/>
            <a:tailEnd/>
          </a:ln>
        </p:spPr>
        <p:txBody>
          <a:bodyPr/>
          <a:lstStyle/>
          <a:p>
            <a:endParaRPr lang="en-US"/>
          </a:p>
        </p:txBody>
      </p:sp>
      <p:sp>
        <p:nvSpPr>
          <p:cNvPr id="22536" name="Line 28"/>
          <p:cNvSpPr>
            <a:spLocks noChangeShapeType="1"/>
          </p:cNvSpPr>
          <p:nvPr/>
        </p:nvSpPr>
        <p:spPr bwMode="auto">
          <a:xfrm flipV="1">
            <a:off x="1630363" y="3429000"/>
            <a:ext cx="4032250" cy="792163"/>
          </a:xfrm>
          <a:prstGeom prst="line">
            <a:avLst/>
          </a:prstGeom>
          <a:noFill/>
          <a:ln w="9525">
            <a:solidFill>
              <a:schemeClr val="tx1"/>
            </a:solidFill>
            <a:prstDash val="dash"/>
            <a:round/>
            <a:headEnd/>
            <a:tailEnd/>
          </a:ln>
        </p:spPr>
        <p:txBody>
          <a:bodyPr/>
          <a:lstStyle/>
          <a:p>
            <a:endParaRPr lang="en-US"/>
          </a:p>
        </p:txBody>
      </p:sp>
      <p:sp>
        <p:nvSpPr>
          <p:cNvPr id="22537" name="AutoShape 29"/>
          <p:cNvSpPr>
            <a:spLocks/>
          </p:cNvSpPr>
          <p:nvPr/>
        </p:nvSpPr>
        <p:spPr bwMode="auto">
          <a:xfrm>
            <a:off x="5734050" y="3429000"/>
            <a:ext cx="306388" cy="2447925"/>
          </a:xfrm>
          <a:prstGeom prst="rightBrace">
            <a:avLst>
              <a:gd name="adj1" fmla="val 66580"/>
              <a:gd name="adj2" fmla="val 50000"/>
            </a:avLst>
          </a:prstGeom>
          <a:noFill/>
          <a:ln w="9525">
            <a:solidFill>
              <a:schemeClr val="tx1"/>
            </a:solidFill>
            <a:round/>
            <a:headEnd/>
            <a:tailEnd/>
          </a:ln>
        </p:spPr>
        <p:txBody>
          <a:bodyPr wrap="none" anchor="ctr"/>
          <a:lstStyle/>
          <a:p>
            <a:endParaRPr lang="en-US"/>
          </a:p>
        </p:txBody>
      </p:sp>
      <p:sp>
        <p:nvSpPr>
          <p:cNvPr id="22538" name="Text Box 30"/>
          <p:cNvSpPr txBox="1">
            <a:spLocks noChangeArrowheads="1"/>
          </p:cNvSpPr>
          <p:nvPr/>
        </p:nvSpPr>
        <p:spPr bwMode="auto">
          <a:xfrm>
            <a:off x="2493963" y="5205413"/>
            <a:ext cx="1405256" cy="338554"/>
          </a:xfrm>
          <a:prstGeom prst="rect">
            <a:avLst/>
          </a:prstGeom>
          <a:noFill/>
          <a:ln w="9525">
            <a:noFill/>
            <a:miter lim="800000"/>
            <a:headEnd/>
            <a:tailEnd/>
          </a:ln>
        </p:spPr>
        <p:txBody>
          <a:bodyPr wrap="none">
            <a:spAutoFit/>
          </a:bodyPr>
          <a:lstStyle/>
          <a:p>
            <a:r>
              <a:rPr lang="ru-RU" sz="1600" dirty="0" err="1" smtClean="0"/>
              <a:t>Негізгі</a:t>
            </a:r>
            <a:r>
              <a:rPr lang="ru-RU" sz="1600" dirty="0" smtClean="0"/>
              <a:t> </a:t>
            </a:r>
            <a:r>
              <a:rPr lang="ru-RU" sz="1600" dirty="0" err="1" smtClean="0"/>
              <a:t>қорлар</a:t>
            </a:r>
            <a:endParaRPr lang="ru-RU" sz="1600" dirty="0"/>
          </a:p>
        </p:txBody>
      </p:sp>
      <p:sp>
        <p:nvSpPr>
          <p:cNvPr id="22539" name="Text Box 31"/>
          <p:cNvSpPr txBox="1">
            <a:spLocks noChangeArrowheads="1"/>
          </p:cNvSpPr>
          <p:nvPr/>
        </p:nvSpPr>
        <p:spPr bwMode="auto">
          <a:xfrm>
            <a:off x="1660525" y="4613275"/>
            <a:ext cx="3533981" cy="338554"/>
          </a:xfrm>
          <a:prstGeom prst="rect">
            <a:avLst/>
          </a:prstGeom>
          <a:noFill/>
          <a:ln w="9525">
            <a:noFill/>
            <a:miter lim="800000"/>
            <a:headEnd/>
            <a:tailEnd/>
          </a:ln>
        </p:spPr>
        <p:txBody>
          <a:bodyPr wrap="none">
            <a:spAutoFit/>
          </a:bodyPr>
          <a:lstStyle/>
          <a:p>
            <a:r>
              <a:rPr lang="ru-RU" sz="1600" dirty="0" err="1" smtClean="0"/>
              <a:t>Айналым</a:t>
            </a:r>
            <a:r>
              <a:rPr lang="ru-RU" sz="1600" dirty="0" smtClean="0"/>
              <a:t> </a:t>
            </a:r>
            <a:r>
              <a:rPr lang="ru-RU" sz="1600" dirty="0" err="1" smtClean="0"/>
              <a:t>қаражатының тұрақты бөлігі</a:t>
            </a:r>
            <a:endParaRPr lang="ru-RU" sz="1600" dirty="0"/>
          </a:p>
        </p:txBody>
      </p:sp>
      <p:sp>
        <p:nvSpPr>
          <p:cNvPr id="22540" name="Text Box 32"/>
          <p:cNvSpPr txBox="1">
            <a:spLocks noChangeArrowheads="1"/>
          </p:cNvSpPr>
          <p:nvPr/>
        </p:nvSpPr>
        <p:spPr bwMode="auto">
          <a:xfrm>
            <a:off x="6270625" y="3757613"/>
            <a:ext cx="1540679" cy="1815882"/>
          </a:xfrm>
          <a:prstGeom prst="rect">
            <a:avLst/>
          </a:prstGeom>
          <a:noFill/>
          <a:ln w="9525">
            <a:noFill/>
            <a:miter lim="800000"/>
            <a:headEnd/>
            <a:tailEnd/>
          </a:ln>
        </p:spPr>
        <p:txBody>
          <a:bodyPr wrap="none">
            <a:spAutoFit/>
          </a:bodyPr>
          <a:lstStyle/>
          <a:p>
            <a:pPr algn="ctr"/>
            <a:r>
              <a:rPr lang="ru-RU" sz="1600" i="1" dirty="0" err="1" smtClean="0"/>
              <a:t>Ұзақ мерзімді</a:t>
            </a:r>
            <a:r>
              <a:rPr lang="ru-RU" sz="1600" i="1" dirty="0" smtClean="0"/>
              <a:t> </a:t>
            </a:r>
          </a:p>
          <a:p>
            <a:pPr algn="ctr"/>
            <a:r>
              <a:rPr lang="ru-RU" sz="1600" i="1" dirty="0" err="1" smtClean="0"/>
              <a:t>несиелер</a:t>
            </a:r>
            <a:r>
              <a:rPr lang="ru-RU" sz="1600" i="1" dirty="0" smtClean="0"/>
              <a:t> </a:t>
            </a:r>
            <a:r>
              <a:rPr lang="ru-RU" sz="1600" i="1" dirty="0" err="1" smtClean="0"/>
              <a:t>және</a:t>
            </a:r>
            <a:r>
              <a:rPr lang="ru-RU" sz="1600" i="1" dirty="0" smtClean="0"/>
              <a:t> </a:t>
            </a:r>
          </a:p>
          <a:p>
            <a:pPr algn="ctr"/>
            <a:r>
              <a:rPr lang="ru-RU" sz="1600" i="1" dirty="0" err="1" smtClean="0"/>
              <a:t>қарыздар+</a:t>
            </a:r>
            <a:endParaRPr lang="ru-RU" sz="1600" i="1" dirty="0" smtClean="0"/>
          </a:p>
          <a:p>
            <a:pPr algn="ctr"/>
            <a:r>
              <a:rPr lang="ru-RU" sz="1600" i="1" dirty="0" err="1" smtClean="0"/>
              <a:t>меншікті</a:t>
            </a:r>
            <a:endParaRPr lang="ru-RU" sz="1600" i="1" dirty="0" smtClean="0"/>
          </a:p>
          <a:p>
            <a:pPr algn="ctr"/>
            <a:r>
              <a:rPr lang="ru-RU" sz="1600" i="1" dirty="0" smtClean="0"/>
              <a:t>капитал +</a:t>
            </a:r>
          </a:p>
          <a:p>
            <a:pPr algn="ctr"/>
            <a:r>
              <a:rPr lang="ru-RU" sz="1600" i="1" dirty="0" err="1" smtClean="0"/>
              <a:t>кредиторлық</a:t>
            </a:r>
            <a:r>
              <a:rPr lang="ru-RU" sz="1600" i="1" dirty="0" smtClean="0"/>
              <a:t> </a:t>
            </a:r>
          </a:p>
          <a:p>
            <a:pPr algn="ctr"/>
            <a:r>
              <a:rPr lang="ru-RU" sz="1600" i="1" dirty="0" err="1" smtClean="0"/>
              <a:t>берешек</a:t>
            </a:r>
            <a:endParaRPr lang="ru-RU" sz="1600" i="1" dirty="0"/>
          </a:p>
        </p:txBody>
      </p:sp>
      <p:sp>
        <p:nvSpPr>
          <p:cNvPr id="22541" name="Line 33"/>
          <p:cNvSpPr>
            <a:spLocks noChangeShapeType="1"/>
          </p:cNvSpPr>
          <p:nvPr/>
        </p:nvSpPr>
        <p:spPr bwMode="auto">
          <a:xfrm>
            <a:off x="2422525" y="3429000"/>
            <a:ext cx="0" cy="720725"/>
          </a:xfrm>
          <a:prstGeom prst="line">
            <a:avLst/>
          </a:prstGeom>
          <a:noFill/>
          <a:ln w="9525">
            <a:solidFill>
              <a:schemeClr val="tx1"/>
            </a:solidFill>
            <a:round/>
            <a:headEnd/>
            <a:tailEnd type="triangle" w="med" len="med"/>
          </a:ln>
        </p:spPr>
        <p:txBody>
          <a:bodyPr/>
          <a:lstStyle/>
          <a:p>
            <a:endParaRPr lang="en-US"/>
          </a:p>
        </p:txBody>
      </p:sp>
      <p:sp>
        <p:nvSpPr>
          <p:cNvPr id="22542" name="Text Box 34"/>
          <p:cNvSpPr txBox="1">
            <a:spLocks noChangeArrowheads="1"/>
          </p:cNvSpPr>
          <p:nvPr/>
        </p:nvSpPr>
        <p:spPr bwMode="auto">
          <a:xfrm>
            <a:off x="1747838" y="2549525"/>
            <a:ext cx="1244251" cy="584775"/>
          </a:xfrm>
          <a:prstGeom prst="rect">
            <a:avLst/>
          </a:prstGeom>
          <a:noFill/>
          <a:ln w="9525">
            <a:noFill/>
            <a:miter lim="800000"/>
            <a:headEnd/>
            <a:tailEnd/>
          </a:ln>
        </p:spPr>
        <p:txBody>
          <a:bodyPr wrap="none">
            <a:spAutoFit/>
          </a:bodyPr>
          <a:lstStyle/>
          <a:p>
            <a:pPr algn="ctr"/>
            <a:r>
              <a:rPr lang="ru-RU" sz="1600" dirty="0" err="1" smtClean="0"/>
              <a:t>Ликвидті</a:t>
            </a:r>
            <a:endParaRPr lang="ru-RU" sz="1600" dirty="0"/>
          </a:p>
          <a:p>
            <a:pPr algn="ctr"/>
            <a:r>
              <a:rPr lang="ru-RU" sz="1600" dirty="0" err="1" smtClean="0"/>
              <a:t>құнды қағаз</a:t>
            </a:r>
            <a:endParaRPr lang="ru-RU" sz="1600" dirty="0"/>
          </a:p>
        </p:txBody>
      </p:sp>
      <p:sp>
        <p:nvSpPr>
          <p:cNvPr id="22543" name="Line 35"/>
          <p:cNvSpPr>
            <a:spLocks noChangeShapeType="1"/>
          </p:cNvSpPr>
          <p:nvPr/>
        </p:nvSpPr>
        <p:spPr bwMode="auto">
          <a:xfrm>
            <a:off x="5230813" y="2781300"/>
            <a:ext cx="0" cy="647700"/>
          </a:xfrm>
          <a:prstGeom prst="line">
            <a:avLst/>
          </a:prstGeom>
          <a:noFill/>
          <a:ln w="9525">
            <a:solidFill>
              <a:schemeClr val="tx1"/>
            </a:solidFill>
            <a:round/>
            <a:headEnd/>
            <a:tailEnd type="triangle" w="med" len="med"/>
          </a:ln>
        </p:spPr>
        <p:txBody>
          <a:bodyPr/>
          <a:lstStyle/>
          <a:p>
            <a:endParaRPr lang="en-US"/>
          </a:p>
        </p:txBody>
      </p:sp>
      <p:sp>
        <p:nvSpPr>
          <p:cNvPr id="22544" name="Text Box 36"/>
          <p:cNvSpPr txBox="1">
            <a:spLocks noChangeArrowheads="1"/>
          </p:cNvSpPr>
          <p:nvPr/>
        </p:nvSpPr>
        <p:spPr bwMode="auto">
          <a:xfrm>
            <a:off x="3638550" y="2189163"/>
            <a:ext cx="3320909" cy="584775"/>
          </a:xfrm>
          <a:prstGeom prst="rect">
            <a:avLst/>
          </a:prstGeom>
          <a:noFill/>
          <a:ln w="9525">
            <a:noFill/>
            <a:miter lim="800000"/>
            <a:headEnd/>
            <a:tailEnd/>
          </a:ln>
        </p:spPr>
        <p:txBody>
          <a:bodyPr wrap="none">
            <a:spAutoFit/>
          </a:bodyPr>
          <a:lstStyle/>
          <a:p>
            <a:pPr algn="ctr"/>
            <a:r>
              <a:rPr lang="ru-RU" sz="1600" dirty="0" err="1" smtClean="0"/>
              <a:t>Қасқа мерзімді</a:t>
            </a:r>
            <a:r>
              <a:rPr lang="ru-RU" sz="1600" dirty="0" smtClean="0"/>
              <a:t> </a:t>
            </a:r>
            <a:r>
              <a:rPr lang="ru-RU" sz="1600" dirty="0" err="1" smtClean="0"/>
              <a:t>қаржыландырудағы</a:t>
            </a:r>
            <a:endParaRPr lang="ru-RU" sz="1600" dirty="0" smtClean="0"/>
          </a:p>
          <a:p>
            <a:pPr algn="ctr"/>
            <a:r>
              <a:rPr lang="ru-RU" sz="1600" dirty="0" err="1" smtClean="0"/>
              <a:t>қажеттілік</a:t>
            </a:r>
            <a:r>
              <a:rPr lang="ru-RU" sz="1600" dirty="0" smtClean="0"/>
              <a:t> </a:t>
            </a:r>
            <a:endParaRPr lang="ru-RU" sz="1600" dirty="0"/>
          </a:p>
        </p:txBody>
      </p:sp>
      <p:sp>
        <p:nvSpPr>
          <p:cNvPr id="22545" name="Text Box 37"/>
          <p:cNvSpPr txBox="1">
            <a:spLocks noChangeArrowheads="1"/>
          </p:cNvSpPr>
          <p:nvPr/>
        </p:nvSpPr>
        <p:spPr bwMode="auto">
          <a:xfrm>
            <a:off x="5021263" y="5811838"/>
            <a:ext cx="942975" cy="336550"/>
          </a:xfrm>
          <a:prstGeom prst="rect">
            <a:avLst/>
          </a:prstGeom>
          <a:noFill/>
          <a:ln w="9525">
            <a:noFill/>
            <a:miter lim="800000"/>
            <a:headEnd/>
            <a:tailEnd/>
          </a:ln>
        </p:spPr>
        <p:txBody>
          <a:bodyPr wrap="none">
            <a:spAutoFit/>
          </a:bodyPr>
          <a:lstStyle/>
          <a:p>
            <a:pPr algn="ctr"/>
            <a:r>
              <a:rPr lang="ru-RU" sz="1600"/>
              <a:t>период</a:t>
            </a:r>
          </a:p>
        </p:txBody>
      </p:sp>
      <p:sp>
        <p:nvSpPr>
          <p:cNvPr id="22546" name="Text Box 38"/>
          <p:cNvSpPr txBox="1">
            <a:spLocks noChangeArrowheads="1"/>
          </p:cNvSpPr>
          <p:nvPr/>
        </p:nvSpPr>
        <p:spPr bwMode="auto">
          <a:xfrm>
            <a:off x="982663" y="2389188"/>
            <a:ext cx="615950" cy="338137"/>
          </a:xfrm>
          <a:prstGeom prst="rect">
            <a:avLst/>
          </a:prstGeom>
          <a:noFill/>
          <a:ln w="9525">
            <a:noFill/>
            <a:miter lim="800000"/>
            <a:headEnd/>
            <a:tailEnd/>
          </a:ln>
        </p:spPr>
        <p:txBody>
          <a:bodyPr wrap="none">
            <a:spAutoFit/>
          </a:bodyPr>
          <a:lstStyle/>
          <a:p>
            <a:r>
              <a:rPr lang="ru-RU" sz="1600"/>
              <a:t>тен.</a:t>
            </a:r>
          </a:p>
        </p:txBody>
      </p:sp>
      <p:sp>
        <p:nvSpPr>
          <p:cNvPr id="22547" name="Freeform 39"/>
          <p:cNvSpPr>
            <a:spLocks/>
          </p:cNvSpPr>
          <p:nvPr/>
        </p:nvSpPr>
        <p:spPr bwMode="auto">
          <a:xfrm>
            <a:off x="1512888" y="3011488"/>
            <a:ext cx="4305300" cy="1403350"/>
          </a:xfrm>
          <a:custGeom>
            <a:avLst/>
            <a:gdLst>
              <a:gd name="T0" fmla="*/ 0 w 2712"/>
              <a:gd name="T1" fmla="*/ 2147483647 h 884"/>
              <a:gd name="T2" fmla="*/ 2147483647 w 2712"/>
              <a:gd name="T3" fmla="*/ 2147483647 h 884"/>
              <a:gd name="T4" fmla="*/ 2147483647 w 2712"/>
              <a:gd name="T5" fmla="*/ 2147483647 h 884"/>
              <a:gd name="T6" fmla="*/ 2147483647 w 2712"/>
              <a:gd name="T7" fmla="*/ 2147483647 h 884"/>
              <a:gd name="T8" fmla="*/ 2147483647 w 2712"/>
              <a:gd name="T9" fmla="*/ 2147483647 h 884"/>
              <a:gd name="T10" fmla="*/ 2147483647 w 2712"/>
              <a:gd name="T11" fmla="*/ 2147483647 h 884"/>
              <a:gd name="T12" fmla="*/ 2147483647 w 2712"/>
              <a:gd name="T13" fmla="*/ 2147483647 h 884"/>
              <a:gd name="T14" fmla="*/ 2147483647 w 2712"/>
              <a:gd name="T15" fmla="*/ 2147483647 h 884"/>
              <a:gd name="T16" fmla="*/ 2147483647 w 2712"/>
              <a:gd name="T17" fmla="*/ 2147483647 h 884"/>
              <a:gd name="T18" fmla="*/ 2147483647 w 2712"/>
              <a:gd name="T19" fmla="*/ 2147483647 h 8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12"/>
              <a:gd name="T31" fmla="*/ 0 h 884"/>
              <a:gd name="T32" fmla="*/ 2712 w 2712"/>
              <a:gd name="T33" fmla="*/ 884 h 8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12" h="884">
                <a:moveTo>
                  <a:pt x="0" y="562"/>
                </a:moveTo>
                <a:cubicBezTo>
                  <a:pt x="53" y="610"/>
                  <a:pt x="224" y="884"/>
                  <a:pt x="317" y="852"/>
                </a:cubicBezTo>
                <a:cubicBezTo>
                  <a:pt x="410" y="820"/>
                  <a:pt x="456" y="388"/>
                  <a:pt x="556" y="370"/>
                </a:cubicBezTo>
                <a:cubicBezTo>
                  <a:pt x="656" y="352"/>
                  <a:pt x="810" y="759"/>
                  <a:pt x="919" y="744"/>
                </a:cubicBezTo>
                <a:cubicBezTo>
                  <a:pt x="1028" y="729"/>
                  <a:pt x="1097" y="303"/>
                  <a:pt x="1212" y="279"/>
                </a:cubicBezTo>
                <a:cubicBezTo>
                  <a:pt x="1327" y="255"/>
                  <a:pt x="1496" y="625"/>
                  <a:pt x="1607" y="603"/>
                </a:cubicBezTo>
                <a:cubicBezTo>
                  <a:pt x="1718" y="581"/>
                  <a:pt x="1770" y="170"/>
                  <a:pt x="1879" y="148"/>
                </a:cubicBezTo>
                <a:cubicBezTo>
                  <a:pt x="1988" y="126"/>
                  <a:pt x="2163" y="488"/>
                  <a:pt x="2263" y="471"/>
                </a:cubicBezTo>
                <a:cubicBezTo>
                  <a:pt x="2363" y="454"/>
                  <a:pt x="2405" y="86"/>
                  <a:pt x="2480" y="43"/>
                </a:cubicBezTo>
                <a:cubicBezTo>
                  <a:pt x="2555" y="0"/>
                  <a:pt x="2664" y="179"/>
                  <a:pt x="2712" y="215"/>
                </a:cubicBezTo>
              </a:path>
            </a:pathLst>
          </a:custGeom>
          <a:noFill/>
          <a:ln w="9525">
            <a:solidFill>
              <a:srgbClr val="003300"/>
            </a:solidFill>
            <a:round/>
            <a:headEnd/>
            <a:tailEnd/>
          </a:ln>
        </p:spPr>
        <p:txBody>
          <a:bodyPr/>
          <a:lstStyle/>
          <a:p>
            <a:endParaRPr lang="en-US"/>
          </a:p>
        </p:txBody>
      </p:sp>
      <p:sp>
        <p:nvSpPr>
          <p:cNvPr id="20" name="Номер слайда 19"/>
          <p:cNvSpPr>
            <a:spLocks noGrp="1"/>
          </p:cNvSpPr>
          <p:nvPr>
            <p:ph type="sldNum" sz="quarter" idx="12"/>
          </p:nvPr>
        </p:nvSpPr>
        <p:spPr/>
        <p:txBody>
          <a:bodyPr/>
          <a:lstStyle/>
          <a:p>
            <a:pPr>
              <a:defRPr/>
            </a:pPr>
            <a:fld id="{15904827-9153-4CC2-9823-13F2E4F320C0}" type="slidenum">
              <a:rPr lang="ru-RU" smtClean="0"/>
              <a:pPr>
                <a:defRPr/>
              </a:pPr>
              <a:t>26</a:t>
            </a:fld>
            <a:endParaRPr lang="ru-RU"/>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836712"/>
            <a:ext cx="7653536" cy="1143000"/>
          </a:xfrm>
        </p:spPr>
        <p:txBody>
          <a:bodyPr>
            <a:noAutofit/>
          </a:bodyPr>
          <a:lstStyle/>
          <a:p>
            <a:r>
              <a:rPr lang="kk-KZ" sz="3200" b="1" dirty="0" smtClean="0">
                <a:latin typeface="Times New Roman" pitchFamily="18" charset="0"/>
                <a:cs typeface="Times New Roman" pitchFamily="18" charset="0"/>
              </a:rPr>
              <a:t>Қысқа мерзімді қаржыландырудың көздері</a:t>
            </a:r>
            <a:endParaRPr lang="en-US" sz="3200" b="1" dirty="0">
              <a:latin typeface="Times New Roman" pitchFamily="18" charset="0"/>
              <a:cs typeface="Times New Roman" pitchFamily="18" charset="0"/>
            </a:endParaRPr>
          </a:p>
        </p:txBody>
      </p:sp>
      <p:sp>
        <p:nvSpPr>
          <p:cNvPr id="3" name="Содержимое 2"/>
          <p:cNvSpPr>
            <a:spLocks noGrp="1"/>
          </p:cNvSpPr>
          <p:nvPr>
            <p:ph idx="1"/>
          </p:nvPr>
        </p:nvSpPr>
        <p:spPr>
          <a:xfrm>
            <a:off x="1187624" y="2276872"/>
            <a:ext cx="7499176" cy="3849291"/>
          </a:xfrm>
        </p:spPr>
        <p:txBody>
          <a:bodyPr/>
          <a:lstStyle/>
          <a:p>
            <a:r>
              <a:rPr lang="kk-KZ" dirty="0" smtClean="0">
                <a:latin typeface="Times New Roman" pitchFamily="18" charset="0"/>
                <a:cs typeface="Times New Roman" pitchFamily="18" charset="0"/>
              </a:rPr>
              <a:t>Аударымдар</a:t>
            </a:r>
          </a:p>
          <a:p>
            <a:r>
              <a:rPr lang="kk-KZ" dirty="0" smtClean="0">
                <a:latin typeface="Times New Roman" pitchFamily="18" charset="0"/>
                <a:cs typeface="Times New Roman" pitchFamily="18" charset="0"/>
              </a:rPr>
              <a:t>Тауар және қызмет, жұмыс үшін кридиторлық берешек</a:t>
            </a:r>
          </a:p>
          <a:p>
            <a:r>
              <a:rPr lang="kk-KZ" dirty="0" smtClean="0">
                <a:latin typeface="Times New Roman" pitchFamily="18" charset="0"/>
                <a:cs typeface="Times New Roman" pitchFamily="18" charset="0"/>
              </a:rPr>
              <a:t>Банктік несие</a:t>
            </a:r>
          </a:p>
          <a:p>
            <a:r>
              <a:rPr lang="kk-KZ" dirty="0" smtClean="0">
                <a:latin typeface="Times New Roman" pitchFamily="18" charset="0"/>
                <a:cs typeface="Times New Roman" pitchFamily="18" charset="0"/>
              </a:rPr>
              <a:t>Бағалы қағаз</a:t>
            </a:r>
          </a:p>
          <a:p>
            <a:pPr>
              <a:buNone/>
            </a:pPr>
            <a:endParaRPr lang="en-US"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27</a:t>
            </a:fld>
            <a:endParaRPr lang="ru-RU"/>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latin typeface="Times New Roman" pitchFamily="18" charset="0"/>
                <a:cs typeface="Times New Roman" pitchFamily="18" charset="0"/>
              </a:rPr>
              <a:t>Аударымдар</a:t>
            </a:r>
            <a:endParaRPr lang="en-US" b="1" dirty="0">
              <a:latin typeface="Times New Roman" pitchFamily="18" charset="0"/>
              <a:cs typeface="Times New Roman" pitchFamily="18" charset="0"/>
            </a:endParaRPr>
          </a:p>
        </p:txBody>
      </p:sp>
      <p:sp>
        <p:nvSpPr>
          <p:cNvPr id="3" name="Содержимое 2"/>
          <p:cNvSpPr>
            <a:spLocks noGrp="1"/>
          </p:cNvSpPr>
          <p:nvPr>
            <p:ph idx="1"/>
          </p:nvPr>
        </p:nvSpPr>
        <p:spPr>
          <a:xfrm>
            <a:off x="899592" y="1600200"/>
            <a:ext cx="7787208" cy="4525963"/>
          </a:xfrm>
        </p:spPr>
        <p:txBody>
          <a:bodyPr/>
          <a:lstStyle/>
          <a:p>
            <a:pPr algn="just"/>
            <a:r>
              <a:rPr lang="kk-KZ" dirty="0" smtClean="0">
                <a:latin typeface="Times New Roman" pitchFamily="18" charset="0"/>
                <a:cs typeface="Times New Roman" pitchFamily="18" charset="0"/>
              </a:rPr>
              <a:t>Ақысыз (спонтанный) несиені білдіретін үнемі жаңаратын қысқа мерзімді міндеттемелер</a:t>
            </a:r>
            <a:endParaRPr lang="en-US"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28</a:t>
            </a:fld>
            <a:endParaRPr lang="ru-RU"/>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20688"/>
            <a:ext cx="8229600" cy="1143000"/>
          </a:xfrm>
        </p:spPr>
        <p:txBody>
          <a:bodyPr>
            <a:noAutofit/>
          </a:bodyPr>
          <a:lstStyle/>
          <a:p>
            <a:pPr algn="ctr"/>
            <a:r>
              <a:rPr lang="kk-KZ" sz="3200" b="1" i="1" dirty="0" smtClean="0">
                <a:latin typeface="Times New Roman" pitchFamily="18" charset="0"/>
                <a:cs typeface="Times New Roman" pitchFamily="18" charset="0"/>
              </a:rPr>
              <a:t>Кредиторлық берешек саудалық несие ретінде қарастырылуы мүмкін</a:t>
            </a:r>
            <a:endParaRPr lang="en-US" sz="3200" b="1" i="1"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lnSpcReduction="10000"/>
          </a:bodyPr>
          <a:lstStyle/>
          <a:p>
            <a:pPr algn="ctr">
              <a:buNone/>
            </a:pPr>
            <a:endParaRPr lang="kk-KZ" dirty="0" smtClean="0">
              <a:latin typeface="Times New Roman" pitchFamily="18" charset="0"/>
              <a:cs typeface="Times New Roman" pitchFamily="18" charset="0"/>
            </a:endParaRPr>
          </a:p>
          <a:p>
            <a:pPr algn="ctr">
              <a:buNone/>
            </a:pPr>
            <a:r>
              <a:rPr lang="kk-KZ" b="1" dirty="0" smtClean="0">
                <a:latin typeface="Times New Roman" pitchFamily="18" charset="0"/>
                <a:cs typeface="Times New Roman" pitchFamily="18" charset="0"/>
              </a:rPr>
              <a:t>Кт берешек &gt; Дт берешек</a:t>
            </a:r>
          </a:p>
          <a:p>
            <a:pPr algn="ctr">
              <a:buNone/>
            </a:pPr>
            <a:r>
              <a:rPr lang="kk-KZ" dirty="0" smtClean="0">
                <a:latin typeface="Times New Roman" pitchFamily="18" charset="0"/>
                <a:cs typeface="Times New Roman" pitchFamily="18" charset="0"/>
              </a:rPr>
              <a:t>Саудалық несиенің </a:t>
            </a:r>
            <a:r>
              <a:rPr lang="kk-KZ" b="1" dirty="0" smtClean="0">
                <a:latin typeface="Times New Roman" pitchFamily="18" charset="0"/>
                <a:cs typeface="Times New Roman" pitchFamily="18" charset="0"/>
              </a:rPr>
              <a:t>нетто- алу</a:t>
            </a:r>
          </a:p>
          <a:p>
            <a:pPr algn="ctr">
              <a:buNone/>
            </a:pPr>
            <a:r>
              <a:rPr lang="kk-KZ" dirty="0" smtClean="0">
                <a:latin typeface="Times New Roman" pitchFamily="18" charset="0"/>
                <a:cs typeface="Times New Roman" pitchFamily="18" charset="0"/>
              </a:rPr>
              <a:t>(кішгірім ұйым)</a:t>
            </a:r>
          </a:p>
          <a:p>
            <a:pPr algn="ctr">
              <a:buNone/>
            </a:pPr>
            <a:endParaRPr lang="kk-KZ" dirty="0" smtClean="0">
              <a:latin typeface="Times New Roman" pitchFamily="18" charset="0"/>
              <a:cs typeface="Times New Roman" pitchFamily="18" charset="0"/>
            </a:endParaRPr>
          </a:p>
          <a:p>
            <a:pPr algn="ctr">
              <a:buNone/>
            </a:pPr>
            <a:r>
              <a:rPr lang="kk-KZ" b="1" dirty="0" smtClean="0">
                <a:latin typeface="Times New Roman" pitchFamily="18" charset="0"/>
                <a:cs typeface="Times New Roman" pitchFamily="18" charset="0"/>
              </a:rPr>
              <a:t>Кт берешек &lt;  Дт берешек</a:t>
            </a:r>
          </a:p>
          <a:p>
            <a:pPr algn="ctr">
              <a:buNone/>
            </a:pPr>
            <a:r>
              <a:rPr lang="kk-KZ" dirty="0" smtClean="0">
                <a:latin typeface="Times New Roman" pitchFamily="18" charset="0"/>
                <a:cs typeface="Times New Roman" pitchFamily="18" charset="0"/>
              </a:rPr>
              <a:t>Саудалық несиенің </a:t>
            </a:r>
            <a:r>
              <a:rPr lang="kk-KZ" b="1" dirty="0" smtClean="0">
                <a:latin typeface="Times New Roman" pitchFamily="18" charset="0"/>
                <a:cs typeface="Times New Roman" pitchFamily="18" charset="0"/>
              </a:rPr>
              <a:t>нетто- беру</a:t>
            </a:r>
          </a:p>
          <a:p>
            <a:pPr algn="ctr">
              <a:buNone/>
            </a:pPr>
            <a:r>
              <a:rPr lang="kk-KZ" dirty="0" smtClean="0">
                <a:latin typeface="Times New Roman" pitchFamily="18" charset="0"/>
                <a:cs typeface="Times New Roman" pitchFamily="18" charset="0"/>
              </a:rPr>
              <a:t>(үлкен ұйым)</a:t>
            </a:r>
          </a:p>
          <a:p>
            <a:pPr algn="ctr">
              <a:buNone/>
            </a:pPr>
            <a:endParaRPr lang="kk-KZ" dirty="0" smtClean="0">
              <a:latin typeface="Times New Roman" pitchFamily="18" charset="0"/>
              <a:cs typeface="Times New Roman" pitchFamily="18" charset="0"/>
            </a:endParaRPr>
          </a:p>
          <a:p>
            <a:pPr algn="ctr">
              <a:buNone/>
            </a:pPr>
            <a:endParaRPr lang="en-US"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29</a:t>
            </a:fld>
            <a:endParaRPr lang="ru-RU"/>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20688"/>
            <a:ext cx="8229600" cy="1143000"/>
          </a:xfrm>
        </p:spPr>
        <p:txBody>
          <a:bodyPr>
            <a:noAutofit/>
          </a:bodyPr>
          <a:lstStyle/>
          <a:p>
            <a:pPr algn="ctr"/>
            <a:r>
              <a:rPr lang="kk-KZ" sz="3600" dirty="0" smtClean="0">
                <a:effectLst>
                  <a:outerShdw blurRad="38100" dist="38100" dir="2700000" algn="tl">
                    <a:srgbClr val="000000">
                      <a:alpha val="43137"/>
                    </a:srgbClr>
                  </a:outerShdw>
                </a:effectLst>
                <a:latin typeface="Times New Roman" pitchFamily="18" charset="0"/>
                <a:cs typeface="Times New Roman" pitchFamily="18" charset="0"/>
              </a:rPr>
              <a:t>Аяқ астынан болатын қаржыландыру </a:t>
            </a:r>
            <a:r>
              <a:rPr lang="ru-RU" sz="3600" b="1" dirty="0" smtClean="0">
                <a:effectLst>
                  <a:outerShdw blurRad="38100" dist="38100" dir="2700000" algn="tl">
                    <a:srgbClr val="000000">
                      <a:alpha val="43137"/>
                    </a:srgbClr>
                  </a:outerShdw>
                </a:effectLst>
                <a:latin typeface="Times New Roman" pitchFamily="18" charset="0"/>
                <a:cs typeface="Times New Roman" pitchFamily="18" charset="0"/>
              </a:rPr>
              <a:t>(</a:t>
            </a:r>
            <a:r>
              <a:rPr lang="en-US" sz="3600" b="1" dirty="0" smtClean="0">
                <a:effectLst>
                  <a:outerShdw blurRad="38100" dist="38100" dir="2700000" algn="tl">
                    <a:srgbClr val="000000">
                      <a:alpha val="43137"/>
                    </a:srgbClr>
                  </a:outerShdw>
                </a:effectLst>
                <a:latin typeface="Times New Roman" pitchFamily="18" charset="0"/>
                <a:cs typeface="Times New Roman" pitchFamily="18" charset="0"/>
              </a:rPr>
              <a:t>spontaneous financing)</a:t>
            </a:r>
            <a:endParaRPr lang="en-US" sz="36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Содержимое 2"/>
          <p:cNvSpPr>
            <a:spLocks noGrp="1"/>
          </p:cNvSpPr>
          <p:nvPr>
            <p:ph idx="1"/>
          </p:nvPr>
        </p:nvSpPr>
        <p:spPr>
          <a:xfrm>
            <a:off x="457200" y="1988840"/>
            <a:ext cx="8229600" cy="4137323"/>
          </a:xfrm>
        </p:spPr>
        <p:txBody>
          <a:bodyPr/>
          <a:lstStyle/>
          <a:p>
            <a:pPr algn="just"/>
            <a:r>
              <a:rPr lang="kk-KZ" dirty="0" smtClean="0">
                <a:latin typeface="Times New Roman" pitchFamily="18" charset="0"/>
                <a:cs typeface="Times New Roman" pitchFamily="18" charset="0"/>
              </a:rPr>
              <a:t>Операциондық қызметті жүргізу барысында кенеттен пайда болатын кредиторлық берешек және ағымдағы міндеттемелер бойынша аударымдар.</a:t>
            </a:r>
          </a:p>
          <a:p>
            <a:pPr algn="just"/>
            <a:r>
              <a:rPr lang="kk-KZ" dirty="0" smtClean="0">
                <a:solidFill>
                  <a:srgbClr val="FF0000"/>
                </a:solidFill>
                <a:latin typeface="Times New Roman" pitchFamily="18" charset="0"/>
                <a:cs typeface="Times New Roman" pitchFamily="18" charset="0"/>
              </a:rPr>
              <a:t>Аяқ астынан болатын қаржыландыру </a:t>
            </a:r>
            <a:r>
              <a:rPr lang="kk-KZ" dirty="0" smtClean="0">
                <a:latin typeface="Times New Roman" pitchFamily="18" charset="0"/>
                <a:cs typeface="Times New Roman" pitchFamily="18" charset="0"/>
              </a:rPr>
              <a:t>– есептесу мерзімін қысқарту барысында жеңілдіктер береді.</a:t>
            </a:r>
            <a:endParaRPr lang="en-US"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30</a:t>
            </a:fld>
            <a:endParaRPr lang="ru-RU"/>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80728"/>
            <a:ext cx="8229600" cy="5145435"/>
          </a:xfrm>
        </p:spPr>
        <p:txBody>
          <a:bodyPr>
            <a:normAutofit/>
          </a:bodyPr>
          <a:lstStyle/>
          <a:p>
            <a:pPr algn="just"/>
            <a:r>
              <a:rPr lang="kk-KZ" sz="2800" dirty="0" smtClean="0">
                <a:latin typeface="Times New Roman" pitchFamily="18" charset="0"/>
                <a:cs typeface="Times New Roman" pitchFamily="18" charset="0"/>
              </a:rPr>
              <a:t>Тәжірибе көрсеткендей саудалық несиені беру сатушы мен сатып алушы үшін де тиімді болуы мүмкін, себебі саудалық несие екі бөлікке бөлінеді:</a:t>
            </a:r>
          </a:p>
          <a:p>
            <a:pPr algn="just">
              <a:buNone/>
            </a:pPr>
            <a:r>
              <a:rPr lang="kk-KZ" sz="2800" dirty="0" smtClean="0">
                <a:latin typeface="Times New Roman" pitchFamily="18" charset="0"/>
                <a:cs typeface="Times New Roman" pitchFamily="18" charset="0"/>
              </a:rPr>
              <a:t>1. </a:t>
            </a:r>
            <a:r>
              <a:rPr lang="kk-KZ" sz="2800" b="1" i="1" dirty="0" smtClean="0">
                <a:solidFill>
                  <a:srgbClr val="FF0000"/>
                </a:solidFill>
                <a:latin typeface="Times New Roman" pitchFamily="18" charset="0"/>
                <a:cs typeface="Times New Roman" pitchFamily="18" charset="0"/>
              </a:rPr>
              <a:t>Ақысыз саудалық несие</a:t>
            </a:r>
            <a:r>
              <a:rPr lang="kk-KZ" sz="2800" dirty="0" smtClean="0">
                <a:latin typeface="Times New Roman" pitchFamily="18" charset="0"/>
                <a:cs typeface="Times New Roman" pitchFamily="18" charset="0"/>
              </a:rPr>
              <a:t>, жеңілдіктер кезінде алынатын несие</a:t>
            </a:r>
          </a:p>
          <a:p>
            <a:pPr algn="just">
              <a:buNone/>
            </a:pPr>
            <a:r>
              <a:rPr lang="kk-KZ" sz="2800" dirty="0" smtClean="0">
                <a:latin typeface="Times New Roman" pitchFamily="18" charset="0"/>
                <a:cs typeface="Times New Roman" pitchFamily="18" charset="0"/>
              </a:rPr>
              <a:t>2. </a:t>
            </a:r>
            <a:r>
              <a:rPr lang="kk-KZ" sz="2800" b="1" i="1" dirty="0" smtClean="0">
                <a:solidFill>
                  <a:srgbClr val="FF0000"/>
                </a:solidFill>
                <a:latin typeface="Times New Roman" pitchFamily="18" charset="0"/>
                <a:cs typeface="Times New Roman" pitchFamily="18" charset="0"/>
              </a:rPr>
              <a:t>Ақылы саудалық несие</a:t>
            </a:r>
            <a:r>
              <a:rPr lang="kk-KZ" sz="2800" dirty="0" smtClean="0">
                <a:latin typeface="Times New Roman" pitchFamily="18" charset="0"/>
                <a:cs typeface="Times New Roman" pitchFamily="18" charset="0"/>
              </a:rPr>
              <a:t>, оның бағасы жеңілдіктен бас тарту кезіндегі баға болып табылады. Егер де жеңілдіктен бас тарту бағасы басқа көздерден алына алатын қор бағасынан төмен болса, онда ақылы саудалық несиені қолданған жөн</a:t>
            </a:r>
            <a:endParaRPr lang="en-US" sz="28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31</a:t>
            </a:fld>
            <a:endParaRPr lang="ru-RU"/>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kk-KZ" sz="2800" b="1" dirty="0" smtClean="0">
                <a:latin typeface="Times New Roman" pitchFamily="18" charset="0"/>
                <a:cs typeface="Times New Roman" pitchFamily="18" charset="0"/>
              </a:rPr>
              <a:t>Саудалық несие (кредиторлық берешек)  тауар (қызмет) бағасында бейнесін табады</a:t>
            </a:r>
            <a:endParaRPr lang="en-US" sz="2800" b="1"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r>
              <a:rPr lang="kk-KZ" sz="2400" dirty="0" smtClean="0">
                <a:latin typeface="Times New Roman" pitchFamily="18" charset="0"/>
                <a:cs typeface="Times New Roman" pitchFamily="18" charset="0"/>
              </a:rPr>
              <a:t>Мысалы, компания тауар сатуды келесі шарттармен орындайды: </a:t>
            </a:r>
          </a:p>
          <a:p>
            <a:pPr algn="ctr">
              <a:buNone/>
            </a:pPr>
            <a:r>
              <a:rPr lang="ru-RU" sz="2400" b="1" dirty="0" smtClean="0">
                <a:latin typeface="Times New Roman" pitchFamily="18" charset="0"/>
                <a:cs typeface="Times New Roman" pitchFamily="18" charset="0"/>
              </a:rPr>
              <a:t>2/10 брутто 30</a:t>
            </a:r>
          </a:p>
          <a:p>
            <a:pPr algn="ctr">
              <a:buNone/>
            </a:pPr>
            <a:endParaRPr lang="ru-RU" sz="2400" b="1" dirty="0" smtClean="0">
              <a:latin typeface="Times New Roman" pitchFamily="18" charset="0"/>
              <a:cs typeface="Times New Roman" pitchFamily="18" charset="0"/>
            </a:endParaRPr>
          </a:p>
          <a:p>
            <a:pPr algn="ctr">
              <a:buNone/>
            </a:pPr>
            <a:r>
              <a:rPr lang="ru-RU" sz="2400" dirty="0" err="1" smtClean="0">
                <a:latin typeface="Times New Roman" pitchFamily="18" charset="0"/>
                <a:cs typeface="Times New Roman" pitchFamily="18" charset="0"/>
              </a:rPr>
              <a:t>Бұның мағынасы,</a:t>
            </a:r>
            <a:r>
              <a:rPr lang="ru-RU" sz="2400" dirty="0" smtClean="0">
                <a:latin typeface="Times New Roman" pitchFamily="18" charset="0"/>
                <a:cs typeface="Times New Roman" pitchFamily="18" charset="0"/>
              </a:rPr>
              <a:t> </a:t>
            </a:r>
            <a:r>
              <a:rPr lang="kk-KZ" sz="2400" dirty="0" smtClean="0">
                <a:latin typeface="Times New Roman" pitchFamily="18" charset="0"/>
                <a:cs typeface="Times New Roman" pitchFamily="18" charset="0"/>
              </a:rPr>
              <a:t>егер тауар төлемі шот-фактурада көрсетілген күннен бастап 10 күн ішінде жүргізілсе,</a:t>
            </a:r>
          </a:p>
          <a:p>
            <a:pPr algn="ctr">
              <a:buNone/>
            </a:pPr>
            <a:r>
              <a:rPr lang="ru-RU" sz="2400" dirty="0" smtClean="0">
                <a:latin typeface="Times New Roman" pitchFamily="18" charset="0"/>
                <a:cs typeface="Times New Roman" pitchFamily="18" charset="0"/>
              </a:rPr>
              <a:t> 2 </a:t>
            </a:r>
            <a:r>
              <a:rPr lang="en-US"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же</a:t>
            </a:r>
            <a:r>
              <a:rPr lang="kk-KZ" sz="2400" dirty="0" smtClean="0">
                <a:latin typeface="Times New Roman" pitchFamily="18" charset="0"/>
                <a:cs typeface="Times New Roman" pitchFamily="18" charset="0"/>
              </a:rPr>
              <a:t>ңілдік беріледі.</a:t>
            </a:r>
          </a:p>
          <a:p>
            <a:pPr algn="ctr">
              <a:buNone/>
            </a:pPr>
            <a:endParaRPr lang="kk-KZ" sz="2400" dirty="0" smtClean="0">
              <a:latin typeface="Times New Roman" pitchFamily="18" charset="0"/>
              <a:cs typeface="Times New Roman" pitchFamily="18" charset="0"/>
            </a:endParaRPr>
          </a:p>
          <a:p>
            <a:pPr algn="ctr">
              <a:buNone/>
            </a:pPr>
            <a:r>
              <a:rPr lang="kk-KZ" sz="2400" dirty="0" smtClean="0">
                <a:latin typeface="Times New Roman" pitchFamily="18" charset="0"/>
                <a:cs typeface="Times New Roman" pitchFamily="18" charset="0"/>
              </a:rPr>
              <a:t>Жеңілдіксіз максималды төлем күні 30 күнді құрайды</a:t>
            </a:r>
            <a:endParaRPr lang="en-US" sz="24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32</a:t>
            </a:fld>
            <a:endParaRPr lang="ru-RU"/>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kk-KZ" sz="3200" b="1" dirty="0" smtClean="0">
                <a:latin typeface="Times New Roman" pitchFamily="18" charset="0"/>
                <a:cs typeface="Times New Roman" pitchFamily="18" charset="0"/>
              </a:rPr>
              <a:t>Жеңілдіктен бас тарту келесі формула арқылы анықталады:</a:t>
            </a:r>
            <a:endParaRPr lang="en-US" sz="3200" b="1"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700808"/>
            <a:ext cx="8229600" cy="4425355"/>
          </a:xfrm>
        </p:spPr>
        <p:txBody>
          <a:bodyPr>
            <a:noAutofit/>
          </a:bodyPr>
          <a:lstStyle/>
          <a:p>
            <a:pPr algn="ctr">
              <a:buNone/>
            </a:pP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жеңілдік: </a:t>
            </a:r>
            <a:r>
              <a:rPr lang="ru-RU" sz="2400" dirty="0" smtClean="0">
                <a:latin typeface="Times New Roman" pitchFamily="18" charset="0"/>
                <a:cs typeface="Times New Roman" pitchFamily="18" charset="0"/>
              </a:rPr>
              <a:t>(100 </a:t>
            </a:r>
            <a:r>
              <a:rPr lang="ru-RU" sz="2400" b="1" dirty="0" smtClean="0">
                <a:latin typeface="Times New Roman" pitchFamily="18" charset="0"/>
                <a:cs typeface="Times New Roman" pitchFamily="18" charset="0"/>
              </a:rPr>
              <a:t>-</a:t>
            </a:r>
            <a:r>
              <a:rPr lang="ru-RU" sz="2400" dirty="0" smtClean="0">
                <a:latin typeface="Times New Roman" pitchFamily="18" charset="0"/>
                <a:cs typeface="Times New Roman" pitchFamily="18" charset="0"/>
              </a:rPr>
              <a:t> % </a:t>
            </a:r>
            <a:r>
              <a:rPr lang="ru-RU" sz="2400" dirty="0" err="1" smtClean="0">
                <a:latin typeface="Times New Roman" pitchFamily="18" charset="0"/>
                <a:cs typeface="Times New Roman" pitchFamily="18" charset="0"/>
              </a:rPr>
              <a:t>жеңілдік</a:t>
            </a:r>
            <a:r>
              <a:rPr lang="ru-RU" sz="2400" dirty="0" smtClean="0">
                <a:latin typeface="Times New Roman" pitchFamily="18" charset="0"/>
                <a:cs typeface="Times New Roman" pitchFamily="18" charset="0"/>
              </a:rPr>
              <a:t>) </a:t>
            </a:r>
          </a:p>
          <a:p>
            <a:pPr algn="ctr">
              <a:buNone/>
            </a:pPr>
            <a:r>
              <a:rPr lang="ru-RU" sz="2400" b="1" dirty="0" err="1" smtClean="0">
                <a:latin typeface="Times New Roman" pitchFamily="18" charset="0"/>
                <a:cs typeface="Times New Roman" pitchFamily="18" charset="0"/>
              </a:rPr>
              <a:t>х</a:t>
            </a:r>
            <a:endParaRPr lang="ru-RU" sz="2400" b="1" dirty="0" smtClean="0">
              <a:latin typeface="Times New Roman" pitchFamily="18" charset="0"/>
              <a:cs typeface="Times New Roman" pitchFamily="18" charset="0"/>
            </a:endParaRPr>
          </a:p>
          <a:p>
            <a:pPr algn="ctr">
              <a:buNone/>
            </a:pPr>
            <a:r>
              <a:rPr lang="en-US" sz="2400" dirty="0" smtClean="0">
                <a:latin typeface="Times New Roman" pitchFamily="18" charset="0"/>
                <a:cs typeface="Times New Roman" pitchFamily="18" charset="0"/>
              </a:rPr>
              <a:t>[</a:t>
            </a:r>
            <a:r>
              <a:rPr lang="ru-RU" sz="2400" dirty="0" smtClean="0">
                <a:latin typeface="Times New Roman" pitchFamily="18" charset="0"/>
                <a:cs typeface="Times New Roman" pitchFamily="18" charset="0"/>
              </a:rPr>
              <a:t>360</a:t>
            </a:r>
            <a:r>
              <a:rPr lang="ru-RU" sz="2400" b="1" dirty="0" smtClean="0">
                <a:latin typeface="Times New Roman" pitchFamily="18" charset="0"/>
                <a:cs typeface="Times New Roman" pitchFamily="18" charset="0"/>
              </a:rPr>
              <a:t>/</a:t>
            </a:r>
            <a:r>
              <a:rPr lang="ru-RU" sz="2400" dirty="0" smtClean="0">
                <a:latin typeface="Times New Roman" pitchFamily="18" charset="0"/>
                <a:cs typeface="Times New Roman" pitchFamily="18" charset="0"/>
              </a:rPr>
              <a:t>(</a:t>
            </a:r>
            <a:r>
              <a:rPr lang="ru-RU" sz="2400" dirty="0" err="1" smtClean="0">
                <a:latin typeface="Times New Roman" pitchFamily="18" charset="0"/>
                <a:cs typeface="Times New Roman" pitchFamily="18" charset="0"/>
              </a:rPr>
              <a:t>несие</a:t>
            </a:r>
            <a:r>
              <a:rPr lang="ru-RU" sz="2400" dirty="0" smtClean="0">
                <a:latin typeface="Times New Roman" pitchFamily="18" charset="0"/>
                <a:cs typeface="Times New Roman" pitchFamily="18" charset="0"/>
              </a:rPr>
              <a:t> беру </a:t>
            </a:r>
            <a:r>
              <a:rPr lang="ru-RU" sz="2400" dirty="0" err="1" smtClean="0">
                <a:latin typeface="Times New Roman" pitchFamily="18" charset="0"/>
                <a:cs typeface="Times New Roman" pitchFamily="18" charset="0"/>
              </a:rPr>
              <a:t>мерзімі</a:t>
            </a:r>
            <a:r>
              <a:rPr lang="ru-RU" sz="2400" b="1" dirty="0" smtClean="0">
                <a:latin typeface="Times New Roman" pitchFamily="18" charset="0"/>
                <a:cs typeface="Times New Roman" pitchFamily="18" charset="0"/>
              </a:rPr>
              <a:t>-</a:t>
            </a:r>
          </a:p>
          <a:p>
            <a:pPr algn="ctr">
              <a:buNone/>
            </a:pP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жеңілдік мерзімі</a:t>
            </a:r>
            <a:r>
              <a:rPr lang="ru-RU" sz="24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a:t>
            </a:r>
            <a:endParaRPr lang="ru-RU" sz="2400" dirty="0" smtClean="0">
              <a:latin typeface="Times New Roman" pitchFamily="18" charset="0"/>
              <a:cs typeface="Times New Roman" pitchFamily="18" charset="0"/>
            </a:endParaRPr>
          </a:p>
          <a:p>
            <a:pPr algn="ctr">
              <a:buNone/>
            </a:pPr>
            <a:r>
              <a:rPr lang="ru-RU" sz="2400" b="1" dirty="0" err="1" smtClean="0">
                <a:latin typeface="Times New Roman" pitchFamily="18" charset="0"/>
                <a:cs typeface="Times New Roman" pitchFamily="18" charset="0"/>
              </a:rPr>
              <a:t>х</a:t>
            </a:r>
            <a:endParaRPr lang="ru-RU" sz="2400" b="1" dirty="0" smtClean="0">
              <a:latin typeface="Times New Roman" pitchFamily="18" charset="0"/>
              <a:cs typeface="Times New Roman" pitchFamily="18" charset="0"/>
            </a:endParaRPr>
          </a:p>
          <a:p>
            <a:pPr algn="ctr">
              <a:buNone/>
            </a:pPr>
            <a:r>
              <a:rPr lang="ru-RU" sz="2400" dirty="0" smtClean="0">
                <a:latin typeface="Times New Roman" pitchFamily="18" charset="0"/>
                <a:cs typeface="Times New Roman" pitchFamily="18" charset="0"/>
              </a:rPr>
              <a:t>100 %</a:t>
            </a:r>
            <a:endParaRPr lang="en-US" sz="2400" dirty="0" smtClean="0">
              <a:latin typeface="Times New Roman" pitchFamily="18" charset="0"/>
              <a:cs typeface="Times New Roman" pitchFamily="18" charset="0"/>
            </a:endParaRPr>
          </a:p>
          <a:p>
            <a:pPr>
              <a:buNone/>
            </a:pPr>
            <a:endParaRPr lang="ru-RU" sz="2400" dirty="0" smtClean="0">
              <a:latin typeface="Times New Roman" pitchFamily="18" charset="0"/>
              <a:cs typeface="Times New Roman" pitchFamily="18" charset="0"/>
            </a:endParaRPr>
          </a:p>
          <a:p>
            <a:pPr algn="ctr">
              <a:buNone/>
            </a:pP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Біздің мысалымызда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формуланы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тексерейік</a:t>
            </a:r>
            <a:r>
              <a:rPr lang="ru-RU" sz="2400" dirty="0" smtClean="0">
                <a:latin typeface="Times New Roman" pitchFamily="18" charset="0"/>
                <a:cs typeface="Times New Roman" pitchFamily="18" charset="0"/>
              </a:rPr>
              <a:t>: </a:t>
            </a:r>
          </a:p>
          <a:p>
            <a:pPr algn="ctr">
              <a:buNone/>
            </a:pPr>
            <a:r>
              <a:rPr lang="ru-RU" sz="2400" dirty="0" smtClean="0">
                <a:latin typeface="Times New Roman" pitchFamily="18" charset="0"/>
                <a:cs typeface="Times New Roman" pitchFamily="18" charset="0"/>
              </a:rPr>
              <a:t>2 : (100-2) </a:t>
            </a:r>
            <a:r>
              <a:rPr lang="ru-RU" sz="2400" dirty="0" err="1" smtClean="0">
                <a:latin typeface="Times New Roman" pitchFamily="18" charset="0"/>
                <a:cs typeface="Times New Roman" pitchFamily="18" charset="0"/>
              </a:rPr>
              <a:t>х</a:t>
            </a:r>
            <a:r>
              <a:rPr lang="ru-RU" sz="2400" dirty="0" smtClean="0">
                <a:latin typeface="Times New Roman" pitchFamily="18" charset="0"/>
                <a:cs typeface="Times New Roman" pitchFamily="18" charset="0"/>
              </a:rPr>
              <a:t> 360 : (30 -10) </a:t>
            </a:r>
            <a:r>
              <a:rPr lang="ru-RU" sz="2400" dirty="0" err="1" smtClean="0">
                <a:latin typeface="Times New Roman" pitchFamily="18" charset="0"/>
                <a:cs typeface="Times New Roman" pitchFamily="18" charset="0"/>
              </a:rPr>
              <a:t>х</a:t>
            </a:r>
            <a:r>
              <a:rPr lang="ru-RU" sz="2400" dirty="0" smtClean="0">
                <a:latin typeface="Times New Roman" pitchFamily="18" charset="0"/>
                <a:cs typeface="Times New Roman" pitchFamily="18" charset="0"/>
              </a:rPr>
              <a:t> 100% </a:t>
            </a:r>
            <a:r>
              <a:rPr lang="ru-RU" sz="2400" b="1" dirty="0" smtClean="0">
                <a:latin typeface="Times New Roman" pitchFamily="18" charset="0"/>
                <a:cs typeface="Times New Roman" pitchFamily="18" charset="0"/>
              </a:rPr>
              <a:t>= 36,7%</a:t>
            </a:r>
            <a:endParaRPr lang="ru-RU" sz="2400" b="1" i="1"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33</a:t>
            </a:fld>
            <a:endParaRPr lang="ru-RU"/>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92696"/>
            <a:ext cx="8229600" cy="5433467"/>
          </a:xfrm>
        </p:spPr>
        <p:txBody>
          <a:bodyPr>
            <a:noAutofit/>
          </a:bodyPr>
          <a:lstStyle/>
          <a:p>
            <a:pPr algn="just"/>
            <a:r>
              <a:rPr lang="ru-RU" sz="2800" b="1" dirty="0" err="1" smtClean="0">
                <a:latin typeface="Times New Roman" pitchFamily="18" charset="0"/>
                <a:cs typeface="Times New Roman" pitchFamily="18" charset="0"/>
              </a:rPr>
              <a:t>Коммерциялық қағаздар </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көбіне тұрақты ірі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компаниялармен</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шығарылатын жай</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вексельдің түрлері.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Бұл көздің бағасы банктік</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несиеге</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қарағанда төмен, алайда</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өтеу уақыты </a:t>
            </a:r>
            <a:r>
              <a:rPr lang="ru-RU" sz="2800" dirty="0" smtClean="0">
                <a:latin typeface="Times New Roman" pitchFamily="18" charset="0"/>
                <a:cs typeface="Times New Roman" pitchFamily="18" charset="0"/>
              </a:rPr>
              <a:t>270 </a:t>
            </a:r>
            <a:r>
              <a:rPr lang="ru-RU" sz="2800" dirty="0" err="1" smtClean="0">
                <a:latin typeface="Times New Roman" pitchFamily="18" charset="0"/>
                <a:cs typeface="Times New Roman" pitchFamily="18" charset="0"/>
              </a:rPr>
              <a:t>күн ішінде</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беогіленген</a:t>
            </a:r>
            <a:r>
              <a:rPr lang="ru-RU" sz="2800" dirty="0" smtClean="0">
                <a:latin typeface="Times New Roman" pitchFamily="18" charset="0"/>
                <a:cs typeface="Times New Roman" pitchFamily="18" charset="0"/>
              </a:rPr>
              <a:t>.</a:t>
            </a:r>
          </a:p>
          <a:p>
            <a:pPr algn="just"/>
            <a:r>
              <a:rPr lang="ru-RU" sz="2400" dirty="0" err="1" smtClean="0">
                <a:latin typeface="Times New Roman" pitchFamily="18" charset="0"/>
                <a:cs typeface="Times New Roman" pitchFamily="18" charset="0"/>
              </a:rPr>
              <a:t>Вексельдің номиналды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бағасы неғұрлым үлкен соманы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құраса, соғұрлым үлкен соманы</a:t>
            </a:r>
            <a:r>
              <a:rPr lang="ru-RU" sz="2400" dirty="0" smtClean="0">
                <a:latin typeface="Times New Roman" pitchFamily="18" charset="0"/>
                <a:cs typeface="Times New Roman" pitchFamily="18" charset="0"/>
              </a:rPr>
              <a:t> банк дисконт </a:t>
            </a:r>
            <a:r>
              <a:rPr lang="ru-RU" sz="2400" dirty="0" err="1" smtClean="0">
                <a:latin typeface="Times New Roman" pitchFamily="18" charset="0"/>
                <a:cs typeface="Times New Roman" pitchFamily="18" charset="0"/>
              </a:rPr>
              <a:t>ретінде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шегереді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Сонымен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қатар, неғұрлым </a:t>
            </a:r>
            <a:r>
              <a:rPr lang="ru-RU" sz="2400" dirty="0" smtClean="0">
                <a:latin typeface="Times New Roman" pitchFamily="18" charset="0"/>
                <a:cs typeface="Times New Roman" pitchFamily="18" charset="0"/>
              </a:rPr>
              <a:t>вексель </a:t>
            </a:r>
            <a:r>
              <a:rPr lang="ru-RU" sz="2400" dirty="0" err="1" smtClean="0">
                <a:latin typeface="Times New Roman" pitchFamily="18" charset="0"/>
                <a:cs typeface="Times New Roman" pitchFamily="18" charset="0"/>
              </a:rPr>
              <a:t>бойынша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төлемдер жүргізу уақыты азайса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соғұрлым </a:t>
            </a:r>
            <a:r>
              <a:rPr lang="ru-RU" sz="2400" dirty="0" smtClean="0">
                <a:latin typeface="Times New Roman" pitchFamily="18" charset="0"/>
                <a:cs typeface="Times New Roman" pitchFamily="18" charset="0"/>
              </a:rPr>
              <a:t>аз дисконт </a:t>
            </a:r>
            <a:r>
              <a:rPr lang="ru-RU" sz="2400" dirty="0" err="1" smtClean="0">
                <a:latin typeface="Times New Roman" pitchFamily="18" charset="0"/>
                <a:cs typeface="Times New Roman" pitchFamily="18" charset="0"/>
              </a:rPr>
              <a:t>банкке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тиісілі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болады</a:t>
            </a:r>
            <a:r>
              <a:rPr lang="ru-RU" sz="2400" dirty="0" smtClean="0">
                <a:latin typeface="Times New Roman" pitchFamily="18" charset="0"/>
                <a:cs typeface="Times New Roman" pitchFamily="18" charset="0"/>
              </a:rPr>
              <a:t>.</a:t>
            </a:r>
          </a:p>
          <a:p>
            <a:pPr algn="just"/>
            <a:r>
              <a:rPr lang="ru-RU" sz="2800" b="1" dirty="0" smtClean="0">
                <a:latin typeface="Times New Roman" pitchFamily="18" charset="0"/>
                <a:cs typeface="Times New Roman" pitchFamily="18" charset="0"/>
              </a:rPr>
              <a:t>Дисконт, тенге </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вексельдің номиналды</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бағасы </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банктің </a:t>
            </a:r>
            <a:r>
              <a:rPr lang="ru-RU" sz="2800" dirty="0" smtClean="0">
                <a:latin typeface="Times New Roman" pitchFamily="18" charset="0"/>
                <a:cs typeface="Times New Roman" pitchFamily="18" charset="0"/>
              </a:rPr>
              <a:t>клиентке </a:t>
            </a:r>
            <a:r>
              <a:rPr lang="ru-RU" sz="2800" dirty="0" err="1" smtClean="0">
                <a:latin typeface="Times New Roman" pitchFamily="18" charset="0"/>
                <a:cs typeface="Times New Roman" pitchFamily="18" charset="0"/>
              </a:rPr>
              <a:t>төлеу сомасы</a:t>
            </a:r>
            <a:endParaRPr lang="en-US" sz="28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34</a:t>
            </a:fld>
            <a:endParaRPr lang="ru-RU"/>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08720"/>
            <a:ext cx="8229600" cy="5217443"/>
          </a:xfrm>
        </p:spPr>
        <p:txBody>
          <a:bodyPr>
            <a:normAutofit/>
          </a:bodyPr>
          <a:lstStyle/>
          <a:p>
            <a:pPr algn="just"/>
            <a:r>
              <a:rPr lang="ru-RU" sz="2800" dirty="0" smtClean="0">
                <a:latin typeface="Times New Roman" pitchFamily="18" charset="0"/>
                <a:cs typeface="Times New Roman" pitchFamily="18" charset="0"/>
              </a:rPr>
              <a:t>Дисконт </a:t>
            </a:r>
            <a:r>
              <a:rPr lang="ru-RU" sz="2800" dirty="0" err="1" smtClean="0">
                <a:latin typeface="Times New Roman" pitchFamily="18" charset="0"/>
                <a:cs typeface="Times New Roman" pitchFamily="18" charset="0"/>
              </a:rPr>
              <a:t>мөлшері күндер санына</a:t>
            </a:r>
            <a:r>
              <a:rPr lang="ru-RU" sz="2800" dirty="0" smtClean="0">
                <a:latin typeface="Times New Roman" pitchFamily="18" charset="0"/>
                <a:cs typeface="Times New Roman" pitchFamily="18" charset="0"/>
              </a:rPr>
              <a:t> тура </a:t>
            </a:r>
            <a:r>
              <a:rPr lang="ru-RU" sz="2800" dirty="0" err="1" smtClean="0">
                <a:latin typeface="Times New Roman" pitchFamily="18" charset="0"/>
                <a:cs typeface="Times New Roman" pitchFamily="18" charset="0"/>
              </a:rPr>
              <a:t>пропорционалды</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вексельді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есептеу</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күнінен қалған сол</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бойынша</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төлем жүргізу күніне дейін</a:t>
            </a:r>
            <a:r>
              <a:rPr lang="ru-RU" sz="2800" dirty="0" smtClean="0">
                <a:latin typeface="Times New Roman" pitchFamily="18" charset="0"/>
                <a:cs typeface="Times New Roman" pitchFamily="18" charset="0"/>
              </a:rPr>
              <a:t>, вексель </a:t>
            </a:r>
            <a:r>
              <a:rPr lang="ru-RU" sz="2800" dirty="0" err="1" smtClean="0">
                <a:latin typeface="Times New Roman" pitchFamily="18" charset="0"/>
                <a:cs typeface="Times New Roman" pitchFamily="18" charset="0"/>
              </a:rPr>
              <a:t>номиналына</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және банктің есептік</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ставкасының көлемі</a:t>
            </a:r>
            <a:r>
              <a:rPr lang="ru-RU" sz="2800" dirty="0" smtClean="0">
                <a:latin typeface="Times New Roman" pitchFamily="18" charset="0"/>
                <a:cs typeface="Times New Roman" pitchFamily="18" charset="0"/>
              </a:rPr>
              <a:t>:</a:t>
            </a:r>
          </a:p>
          <a:p>
            <a:pPr algn="just"/>
            <a:r>
              <a:rPr lang="ru-RU" sz="2800" b="1" dirty="0" smtClean="0">
                <a:latin typeface="Times New Roman" pitchFamily="18" charset="0"/>
                <a:cs typeface="Times New Roman" pitchFamily="18" charset="0"/>
              </a:rPr>
              <a:t>Дисконт, тенге </a:t>
            </a:r>
            <a:r>
              <a:rPr lang="ru-RU" sz="2800" dirty="0" smtClean="0">
                <a:latin typeface="Times New Roman" pitchFamily="18" charset="0"/>
                <a:cs typeface="Times New Roman" pitchFamily="18" charset="0"/>
              </a:rPr>
              <a:t>= (Вексель номиналы, </a:t>
            </a:r>
            <a:r>
              <a:rPr lang="ru-RU" sz="2800" dirty="0" err="1" smtClean="0">
                <a:latin typeface="Times New Roman" pitchFamily="18" charset="0"/>
                <a:cs typeface="Times New Roman" pitchFamily="18" charset="0"/>
              </a:rPr>
              <a:t>теңге х</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вексельді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есептеу</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төлем жүргізу күніне дейінгі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күндер </a:t>
            </a:r>
            <a:r>
              <a:rPr lang="ru-RU" sz="2800" dirty="0" smtClean="0">
                <a:latin typeface="Times New Roman" pitchFamily="18" charset="0"/>
                <a:cs typeface="Times New Roman" pitchFamily="18" charset="0"/>
              </a:rPr>
              <a:t>саны </a:t>
            </a:r>
            <a:r>
              <a:rPr lang="ru-RU" sz="2800" dirty="0" err="1" smtClean="0">
                <a:latin typeface="Times New Roman" pitchFamily="18" charset="0"/>
                <a:cs typeface="Times New Roman" pitchFamily="18" charset="0"/>
              </a:rPr>
              <a:t>х</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банктің есептік</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ставкася,%</a:t>
            </a:r>
            <a:r>
              <a:rPr lang="ru-RU" sz="2800" dirty="0" smtClean="0">
                <a:latin typeface="Times New Roman" pitchFamily="18" charset="0"/>
                <a:cs typeface="Times New Roman" pitchFamily="18" charset="0"/>
              </a:rPr>
              <a:t>) : 100% </a:t>
            </a:r>
            <a:r>
              <a:rPr lang="ru-RU" sz="2800" dirty="0" err="1" smtClean="0">
                <a:latin typeface="Times New Roman" pitchFamily="18" charset="0"/>
                <a:cs typeface="Times New Roman" pitchFamily="18" charset="0"/>
              </a:rPr>
              <a:t>х</a:t>
            </a:r>
            <a:r>
              <a:rPr lang="ru-RU" sz="2800" dirty="0" smtClean="0">
                <a:latin typeface="Times New Roman" pitchFamily="18" charset="0"/>
                <a:cs typeface="Times New Roman" pitchFamily="18" charset="0"/>
              </a:rPr>
              <a:t> 360 дней.</a:t>
            </a:r>
            <a:endParaRPr lang="en-US" sz="28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pPr>
              <a:defRPr/>
            </a:pPr>
            <a:fld id="{15904827-9153-4CC2-9823-13F2E4F320C0}" type="slidenum">
              <a:rPr lang="ru-RU" smtClean="0"/>
              <a:pPr>
                <a:defRPr/>
              </a:pPr>
              <a:t>35</a:t>
            </a:fld>
            <a:endParaRPr lang="ru-RU"/>
          </a:p>
        </p:txBody>
      </p:sp>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Verdana"/>
        <a:ea typeface=""/>
        <a:cs typeface=""/>
      </a:majorFont>
      <a:minorFont>
        <a:latin typeface="Verdan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3005</TotalTime>
  <Words>1809</Words>
  <Application>Microsoft Office PowerPoint</Application>
  <PresentationFormat>Экран (4:3)</PresentationFormat>
  <Paragraphs>257</Paragraphs>
  <Slides>35</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35</vt:i4>
      </vt:variant>
    </vt:vector>
  </HeadingPairs>
  <TitlesOfParts>
    <vt:vector size="40" baseType="lpstr">
      <vt:lpstr>Calibri</vt:lpstr>
      <vt:lpstr>Symbol</vt:lpstr>
      <vt:lpstr>Times New Roman</vt:lpstr>
      <vt:lpstr>Verdana</vt:lpstr>
      <vt:lpstr>Оформление по умолчанию</vt:lpstr>
      <vt:lpstr>Презентация PowerPoint</vt:lpstr>
      <vt:lpstr>Сұрақтар:</vt:lpstr>
      <vt:lpstr>Әдебиеттер тізімі</vt:lpstr>
      <vt:lpstr>Презентация PowerPoint</vt:lpstr>
      <vt:lpstr>Презентация PowerPoint</vt:lpstr>
      <vt:lpstr>Презентация PowerPoint</vt:lpstr>
      <vt:lpstr>Презентация PowerPoint</vt:lpstr>
      <vt:lpstr>Айналым капиталы - </vt:lpstr>
      <vt:lpstr>Презентация PowerPoint</vt:lpstr>
      <vt:lpstr>Презентация PowerPoint</vt:lpstr>
      <vt:lpstr>Презентация PowerPoint</vt:lpstr>
      <vt:lpstr>Презентация PowerPoint</vt:lpstr>
      <vt:lpstr>Қаржылық менеджердің мақсаты:</vt:lpstr>
      <vt:lpstr>Презентация PowerPoint</vt:lpstr>
      <vt:lpstr>Презентация PowerPoint</vt:lpstr>
      <vt:lpstr>Презентация PowerPoint</vt:lpstr>
      <vt:lpstr>Операциондық цикл</vt:lpstr>
      <vt:lpstr>Презентация PowerPoint</vt:lpstr>
      <vt:lpstr>Айналым капиталының қолдану тиімділігінің көрсеткіштері</vt:lpstr>
      <vt:lpstr>Активтердің секрьютизациясы</vt:lpstr>
      <vt:lpstr>Факторинг</vt:lpstr>
      <vt:lpstr>Факторинг қызметінің құны 2 элементтен тұрады: </vt:lpstr>
      <vt:lpstr>Презентация PowerPoint</vt:lpstr>
      <vt:lpstr>Презентация PowerPoint</vt:lpstr>
      <vt:lpstr> 2. Қаржыландырудың агрессивті саясаты </vt:lpstr>
      <vt:lpstr>3. Қаржыландырудың консервативті саясаты</vt:lpstr>
      <vt:lpstr>Қысқа мерзімді қаржыландырудың көздері</vt:lpstr>
      <vt:lpstr>Аударымдар</vt:lpstr>
      <vt:lpstr>Кредиторлық берешек саудалық несие ретінде қарастырылуы мүмкін</vt:lpstr>
      <vt:lpstr>Аяқ астынан болатын қаржыландыру (spontaneous financing)</vt:lpstr>
      <vt:lpstr>Презентация PowerPoint</vt:lpstr>
      <vt:lpstr>Саудалық несие (кредиторлық берешек)  тауар (қызмет) бағасында бейнесін табады</vt:lpstr>
      <vt:lpstr>Жеңілдіктен бас тарту келесі формула арқылы анықталады:</vt:lpstr>
      <vt:lpstr>Презентация PowerPoint</vt:lpstr>
      <vt:lpstr>Презентация PowerPoint</vt:lpstr>
    </vt:vector>
  </TitlesOfParts>
  <Company>УрГУ</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УМКД "Финансовый менеджмент" для ИОНЦ "Бизнес-информатика"</dc:title>
  <dc:creator>Бакунова Т. В.</dc:creator>
  <cp:lastModifiedBy>пк</cp:lastModifiedBy>
  <cp:revision>299</cp:revision>
  <dcterms:created xsi:type="dcterms:W3CDTF">2006-09-06T04:37:44Z</dcterms:created>
  <dcterms:modified xsi:type="dcterms:W3CDTF">2020-04-20T15:37:31Z</dcterms:modified>
</cp:coreProperties>
</file>